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Playfair Display"/>
      <p:regular r:id="rId32"/>
      <p:bold r:id="rId33"/>
      <p:italic r:id="rId34"/>
      <p:boldItalic r:id="rId35"/>
    </p:embeddedFont>
    <p:embeddedFont>
      <p:font typeface="Lora"/>
      <p:regular r:id="rId36"/>
      <p:bold r:id="rId37"/>
      <p:italic r:id="rId38"/>
      <p:boldItalic r:id="rId39"/>
    </p:embeddedFont>
    <p:embeddedFont>
      <p:font typeface="Gill Sans"/>
      <p:regular r:id="rId40"/>
      <p:bold r:id="rId41"/>
    </p:embeddedFont>
    <p:embeddedFont>
      <p:font typeface="Merriweather"/>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hml2eN/eoiOILIC2UaNbtbkSw3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GillSans-regular.fntdata"/><Relationship Id="rId20" Type="http://schemas.openxmlformats.org/officeDocument/2006/relationships/slide" Target="slides/slide16.xml"/><Relationship Id="rId42" Type="http://schemas.openxmlformats.org/officeDocument/2006/relationships/font" Target="fonts/Merriweather-regular.fntdata"/><Relationship Id="rId41" Type="http://schemas.openxmlformats.org/officeDocument/2006/relationships/font" Target="fonts/GillSans-bold.fntdata"/><Relationship Id="rId22" Type="http://schemas.openxmlformats.org/officeDocument/2006/relationships/slide" Target="slides/slide18.xml"/><Relationship Id="rId44" Type="http://schemas.openxmlformats.org/officeDocument/2006/relationships/font" Target="fonts/Merriweather-italic.fntdata"/><Relationship Id="rId21" Type="http://schemas.openxmlformats.org/officeDocument/2006/relationships/slide" Target="slides/slide17.xml"/><Relationship Id="rId43" Type="http://schemas.openxmlformats.org/officeDocument/2006/relationships/font" Target="fonts/Merriweather-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Merriweather-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PlayfairDisplay-bold.fntdata"/><Relationship Id="rId10" Type="http://schemas.openxmlformats.org/officeDocument/2006/relationships/slide" Target="slides/slide6.xml"/><Relationship Id="rId32" Type="http://schemas.openxmlformats.org/officeDocument/2006/relationships/font" Target="fonts/PlayfairDisplay-regular.fntdata"/><Relationship Id="rId13" Type="http://schemas.openxmlformats.org/officeDocument/2006/relationships/slide" Target="slides/slide9.xml"/><Relationship Id="rId35" Type="http://schemas.openxmlformats.org/officeDocument/2006/relationships/font" Target="fonts/PlayfairDisplay-boldItalic.fntdata"/><Relationship Id="rId12" Type="http://schemas.openxmlformats.org/officeDocument/2006/relationships/slide" Target="slides/slide8.xml"/><Relationship Id="rId34" Type="http://schemas.openxmlformats.org/officeDocument/2006/relationships/font" Target="fonts/PlayfairDisplay-italic.fntdata"/><Relationship Id="rId15" Type="http://schemas.openxmlformats.org/officeDocument/2006/relationships/slide" Target="slides/slide11.xml"/><Relationship Id="rId37" Type="http://schemas.openxmlformats.org/officeDocument/2006/relationships/font" Target="fonts/Lora-bold.fntdata"/><Relationship Id="rId14" Type="http://schemas.openxmlformats.org/officeDocument/2006/relationships/slide" Target="slides/slide10.xml"/><Relationship Id="rId36" Type="http://schemas.openxmlformats.org/officeDocument/2006/relationships/font" Target="fonts/Lora-regular.fntdata"/><Relationship Id="rId17" Type="http://schemas.openxmlformats.org/officeDocument/2006/relationships/slide" Target="slides/slide13.xml"/><Relationship Id="rId39" Type="http://schemas.openxmlformats.org/officeDocument/2006/relationships/font" Target="fonts/Lora-boldItalic.fntdata"/><Relationship Id="rId16" Type="http://schemas.openxmlformats.org/officeDocument/2006/relationships/slide" Target="slides/slide12.xml"/><Relationship Id="rId38" Type="http://schemas.openxmlformats.org/officeDocument/2006/relationships/font" Target="fonts/Lora-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1694ae125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71694ae125_1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1694ae125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71694ae125_1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1694ae125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71694ae125_1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1694ae125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71694ae125_1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1694ae125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71694ae125_1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179d7da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8179d7da2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1694ae125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71694ae125_1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1694ae125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71694ae125_1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1694ae125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71694ae125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1694ae12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71694ae125_1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1694ae125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71694ae125_1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1694ae125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71694ae125_1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1694ae125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71694ae125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1694ae125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71694ae125_1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1694ae125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71694ae125_1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1694ae125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71694ae125_1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1694ae125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71694ae125_1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1694ae12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71694ae125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1694ae12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71694ae125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1694ae12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71694ae125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1694ae125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71694ae125_1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1694ae125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71694ae125_1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23"/>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3"/>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17" name="Google Shape;17;p2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3"/>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0" name="Google Shape;20;p23"/>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 name="Shape 82"/>
        <p:cNvGrpSpPr/>
        <p:nvPr/>
      </p:nvGrpSpPr>
      <p:grpSpPr>
        <a:xfrm>
          <a:off x="0" y="0"/>
          <a:ext cx="0" cy="0"/>
          <a:chOff x="0" y="0"/>
          <a:chExt cx="0" cy="0"/>
        </a:xfrm>
      </p:grpSpPr>
      <p:sp>
        <p:nvSpPr>
          <p:cNvPr id="83" name="Google Shape;83;p32"/>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2"/>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5" name="Google Shape;85;p3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32"/>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33"/>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33"/>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2" name="Google Shape;92;p3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5" name="Google Shape;95;p33"/>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 name="Google Shape;24;p2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24"/>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25"/>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5"/>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31" name="Google Shape;31;p2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25"/>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26"/>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6"/>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8" name="Google Shape;38;p26"/>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9" name="Google Shape;39;p2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2" name="Google Shape;42;p26"/>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Google Shape;44;p27"/>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7"/>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6" name="Google Shape;46;p27"/>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7" name="Google Shape;47;p27"/>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8" name="Google Shape;48;p27"/>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9" name="Google Shape;49;p2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2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28"/>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8" name="Google Shape;58;p28"/>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2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Google Shape;64;p30"/>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0"/>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30"/>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67" name="Google Shape;67;p3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0" name="Google Shape;70;p30"/>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grpSp>
        <p:nvGrpSpPr>
          <p:cNvPr id="72" name="Google Shape;72;p31"/>
          <p:cNvGrpSpPr/>
          <p:nvPr/>
        </p:nvGrpSpPr>
        <p:grpSpPr>
          <a:xfrm>
            <a:off x="7477387" y="482170"/>
            <a:ext cx="4074533" cy="5149101"/>
            <a:chOff x="7477387" y="482170"/>
            <a:chExt cx="4074533" cy="5149101"/>
          </a:xfrm>
        </p:grpSpPr>
        <p:sp>
          <p:nvSpPr>
            <p:cNvPr id="73" name="Google Shape;73;p31"/>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1"/>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31"/>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1"/>
          <p:cNvSpPr/>
          <p:nvPr>
            <p:ph idx="2" type="pic"/>
          </p:nvPr>
        </p:nvSpPr>
        <p:spPr>
          <a:xfrm>
            <a:off x="8124389" y="1122542"/>
            <a:ext cx="2791171" cy="3866327"/>
          </a:xfrm>
          <a:prstGeom prst="rect">
            <a:avLst/>
          </a:prstGeom>
          <a:solidFill>
            <a:srgbClr val="D8D8D8"/>
          </a:solidFill>
          <a:ln>
            <a:noFill/>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accent1"/>
              </a:buClr>
              <a:buSzPts val="3200"/>
              <a:buFont typeface="Arial"/>
              <a:buNone/>
              <a:defRPr b="0" i="0" sz="3200" u="none" cap="none" strike="noStrike">
                <a:solidFill>
                  <a:schemeClr val="dk1"/>
                </a:solidFill>
                <a:latin typeface="Gill Sans"/>
                <a:ea typeface="Gill Sans"/>
                <a:cs typeface="Gill Sans"/>
                <a:sym typeface="Gill Sans"/>
              </a:defRPr>
            </a:lvl1pPr>
            <a:lvl2pPr lvl="1" marR="0" rtl="0" algn="l">
              <a:lnSpc>
                <a:spcPct val="120000"/>
              </a:lnSpc>
              <a:spcBef>
                <a:spcPts val="500"/>
              </a:spcBef>
              <a:spcAft>
                <a:spcPts val="0"/>
              </a:spcAft>
              <a:buClr>
                <a:schemeClr val="accent1"/>
              </a:buClr>
              <a:buSzPts val="2800"/>
              <a:buFont typeface="Arial"/>
              <a:buNone/>
              <a:defRPr b="0" i="0" sz="2800" u="none" cap="none" strike="noStrike">
                <a:solidFill>
                  <a:schemeClr val="dk1"/>
                </a:solidFill>
                <a:latin typeface="Gill Sans"/>
                <a:ea typeface="Gill Sans"/>
                <a:cs typeface="Gill Sans"/>
                <a:sym typeface="Gill Sans"/>
              </a:defRPr>
            </a:lvl2pPr>
            <a:lvl3pPr lvl="2" marR="0" rtl="0" algn="l">
              <a:lnSpc>
                <a:spcPct val="120000"/>
              </a:lnSpc>
              <a:spcBef>
                <a:spcPts val="500"/>
              </a:spcBef>
              <a:spcAft>
                <a:spcPts val="0"/>
              </a:spcAft>
              <a:buClr>
                <a:schemeClr val="accent1"/>
              </a:buClr>
              <a:buSzPts val="2400"/>
              <a:buFont typeface="Arial"/>
              <a:buNone/>
              <a:defRPr b="0" i="0" sz="2400" u="none" cap="none" strike="noStrike">
                <a:solidFill>
                  <a:schemeClr val="dk1"/>
                </a:solidFill>
                <a:latin typeface="Gill Sans"/>
                <a:ea typeface="Gill Sans"/>
                <a:cs typeface="Gill Sans"/>
                <a:sym typeface="Gill Sans"/>
              </a:defRPr>
            </a:lvl3pPr>
            <a:lvl4pPr lvl="3"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4pPr>
            <a:lvl5pPr lvl="4"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5pPr>
            <a:lvl6pPr lvl="5"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6pPr>
            <a:lvl7pPr lvl="6"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7pPr>
            <a:lvl8pPr lvl="7"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8pPr>
            <a:lvl9pPr lvl="8"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9pPr>
          </a:lstStyle>
          <a:p/>
        </p:txBody>
      </p:sp>
      <p:sp>
        <p:nvSpPr>
          <p:cNvPr id="77" name="Google Shape;77;p31"/>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8" name="Google Shape;78;p31"/>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1" name="Google Shape;81;p31"/>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22"/>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22"/>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8" name="Google Shape;8;p22"/>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22"/>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0" name="Google Shape;10;p2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1" name="Google Shape;11;p2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2" name="Google Shape;12;p2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Gill Sans"/>
                <a:ea typeface="Gill Sans"/>
                <a:cs typeface="Gill Sans"/>
                <a:sym typeface="Gill Sans"/>
              </a:defRPr>
            </a:lvl1pPr>
            <a:lvl2pPr indent="0" lvl="1" marL="0" marR="0" rtl="0" algn="r">
              <a:spcBef>
                <a:spcPts val="0"/>
              </a:spcBef>
              <a:buNone/>
              <a:defRPr b="0" i="0" sz="2800" u="none" cap="none" strike="noStrike">
                <a:solidFill>
                  <a:schemeClr val="accent1"/>
                </a:solidFill>
                <a:latin typeface="Gill Sans"/>
                <a:ea typeface="Gill Sans"/>
                <a:cs typeface="Gill Sans"/>
                <a:sym typeface="Gill Sans"/>
              </a:defRPr>
            </a:lvl2pPr>
            <a:lvl3pPr indent="0" lvl="2" marL="0" marR="0" rtl="0" algn="r">
              <a:spcBef>
                <a:spcPts val="0"/>
              </a:spcBef>
              <a:buNone/>
              <a:defRPr b="0" i="0" sz="2800" u="none" cap="none" strike="noStrike">
                <a:solidFill>
                  <a:schemeClr val="accent1"/>
                </a:solidFill>
                <a:latin typeface="Gill Sans"/>
                <a:ea typeface="Gill Sans"/>
                <a:cs typeface="Gill Sans"/>
                <a:sym typeface="Gill Sans"/>
              </a:defRPr>
            </a:lvl3pPr>
            <a:lvl4pPr indent="0" lvl="3" marL="0" marR="0" rtl="0" algn="r">
              <a:spcBef>
                <a:spcPts val="0"/>
              </a:spcBef>
              <a:buNone/>
              <a:defRPr b="0" i="0" sz="2800" u="none" cap="none" strike="noStrike">
                <a:solidFill>
                  <a:schemeClr val="accent1"/>
                </a:solidFill>
                <a:latin typeface="Gill Sans"/>
                <a:ea typeface="Gill Sans"/>
                <a:cs typeface="Gill Sans"/>
                <a:sym typeface="Gill Sans"/>
              </a:defRPr>
            </a:lvl4pPr>
            <a:lvl5pPr indent="0" lvl="4" marL="0" marR="0" rtl="0" algn="r">
              <a:spcBef>
                <a:spcPts val="0"/>
              </a:spcBef>
              <a:buNone/>
              <a:defRPr b="0" i="0" sz="2800" u="none" cap="none" strike="noStrike">
                <a:solidFill>
                  <a:schemeClr val="accent1"/>
                </a:solidFill>
                <a:latin typeface="Gill Sans"/>
                <a:ea typeface="Gill Sans"/>
                <a:cs typeface="Gill Sans"/>
                <a:sym typeface="Gill Sans"/>
              </a:defRPr>
            </a:lvl5pPr>
            <a:lvl6pPr indent="0" lvl="5" marL="0" marR="0" rtl="0" algn="r">
              <a:spcBef>
                <a:spcPts val="0"/>
              </a:spcBef>
              <a:buNone/>
              <a:defRPr b="0" i="0" sz="2800" u="none" cap="none" strike="noStrike">
                <a:solidFill>
                  <a:schemeClr val="accent1"/>
                </a:solidFill>
                <a:latin typeface="Gill Sans"/>
                <a:ea typeface="Gill Sans"/>
                <a:cs typeface="Gill Sans"/>
                <a:sym typeface="Gill Sans"/>
              </a:defRPr>
            </a:lvl6pPr>
            <a:lvl7pPr indent="0" lvl="6" marL="0" marR="0" rtl="0" algn="r">
              <a:spcBef>
                <a:spcPts val="0"/>
              </a:spcBef>
              <a:buNone/>
              <a:defRPr b="0" i="0" sz="2800" u="none" cap="none" strike="noStrike">
                <a:solidFill>
                  <a:schemeClr val="accent1"/>
                </a:solidFill>
                <a:latin typeface="Gill Sans"/>
                <a:ea typeface="Gill Sans"/>
                <a:cs typeface="Gill Sans"/>
                <a:sym typeface="Gill Sans"/>
              </a:defRPr>
            </a:lvl7pPr>
            <a:lvl8pPr indent="0" lvl="7" marL="0" marR="0" rtl="0" algn="r">
              <a:spcBef>
                <a:spcPts val="0"/>
              </a:spcBef>
              <a:buNone/>
              <a:defRPr b="0" i="0" sz="2800" u="none" cap="none" strike="noStrike">
                <a:solidFill>
                  <a:schemeClr val="accent1"/>
                </a:solidFill>
                <a:latin typeface="Gill Sans"/>
                <a:ea typeface="Gill Sans"/>
                <a:cs typeface="Gill Sans"/>
                <a:sym typeface="Gill Sans"/>
              </a:defRPr>
            </a:lvl8pPr>
            <a:lvl9pPr indent="0" lvl="8" marL="0" marR="0" rtl="0" algn="r">
              <a:spcBef>
                <a:spcPts val="0"/>
              </a:spcBef>
              <a:buNone/>
              <a:defRPr b="0" i="0" sz="28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22"/>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27.png"/><Relationship Id="rId5" Type="http://schemas.openxmlformats.org/officeDocument/2006/relationships/image" Target="../media/image7.jpg"/><Relationship Id="rId6"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27.png"/><Relationship Id="rId5" Type="http://schemas.openxmlformats.org/officeDocument/2006/relationships/image" Target="../media/image7.jpg"/><Relationship Id="rId6"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jp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jpg"/><Relationship Id="rId4"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5.jpg"/><Relationship Id="rId5" Type="http://schemas.openxmlformats.org/officeDocument/2006/relationships/image" Target="../media/image14.jpg"/><Relationship Id="rId6" Type="http://schemas.openxmlformats.org/officeDocument/2006/relationships/image" Target="../media/image18.jpg"/><Relationship Id="rId7"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7.png"/><Relationship Id="rId5" Type="http://schemas.openxmlformats.org/officeDocument/2006/relationships/image" Target="../media/image7.jpg"/><Relationship Id="rId6"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 name="Shape 99"/>
        <p:cNvGrpSpPr/>
        <p:nvPr/>
      </p:nvGrpSpPr>
      <p:grpSpPr>
        <a:xfrm>
          <a:off x="0" y="0"/>
          <a:ext cx="0" cy="0"/>
          <a:chOff x="0" y="0"/>
          <a:chExt cx="0" cy="0"/>
        </a:xfrm>
      </p:grpSpPr>
      <p:pic>
        <p:nvPicPr>
          <p:cNvPr id="100" name="Google Shape;100;p1"/>
          <p:cNvPicPr preferRelativeResize="0"/>
          <p:nvPr/>
        </p:nvPicPr>
        <p:blipFill rotWithShape="1">
          <a:blip r:embed="rId4">
            <a:alphaModFix/>
          </a:blip>
          <a:srcRect b="0" l="0" r="0" t="0"/>
          <a:stretch/>
        </p:blipFill>
        <p:spPr>
          <a:xfrm>
            <a:off x="0" y="0"/>
            <a:ext cx="4146450" cy="970725"/>
          </a:xfrm>
          <a:prstGeom prst="rect">
            <a:avLst/>
          </a:prstGeom>
          <a:noFill/>
          <a:ln>
            <a:noFill/>
          </a:ln>
        </p:spPr>
      </p:pic>
      <p:sp>
        <p:nvSpPr>
          <p:cNvPr id="101" name="Google Shape;101;p1"/>
          <p:cNvSpPr txBox="1"/>
          <p:nvPr/>
        </p:nvSpPr>
        <p:spPr>
          <a:xfrm>
            <a:off x="4318225" y="1184325"/>
            <a:ext cx="4645200" cy="135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9600">
                <a:latin typeface="Lora"/>
                <a:ea typeface="Lora"/>
                <a:cs typeface="Lora"/>
                <a:sym typeface="Lora"/>
              </a:rPr>
              <a:t>DATA</a:t>
            </a:r>
            <a:endParaRPr b="1" sz="9600">
              <a:latin typeface="Lora"/>
              <a:ea typeface="Lora"/>
              <a:cs typeface="Lora"/>
              <a:sym typeface="Lora"/>
            </a:endParaRPr>
          </a:p>
        </p:txBody>
      </p:sp>
      <p:sp>
        <p:nvSpPr>
          <p:cNvPr id="102" name="Google Shape;102;p1"/>
          <p:cNvSpPr txBox="1"/>
          <p:nvPr/>
        </p:nvSpPr>
        <p:spPr>
          <a:xfrm>
            <a:off x="7876800" y="-3926"/>
            <a:ext cx="4315200" cy="8796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lt1"/>
              </a:buClr>
              <a:buSzPts val="3600"/>
              <a:buFont typeface="Century Gothic"/>
              <a:buNone/>
            </a:pPr>
            <a:r>
              <a:rPr lang="en-US" sz="3600">
                <a:latin typeface="Times New Roman"/>
                <a:ea typeface="Times New Roman"/>
                <a:cs typeface="Times New Roman"/>
                <a:sym typeface="Times New Roman"/>
              </a:rPr>
              <a:t>MSBA </a:t>
            </a:r>
            <a:endParaRPr sz="3600">
              <a:latin typeface="Times New Roman"/>
              <a:ea typeface="Times New Roman"/>
              <a:cs typeface="Times New Roman"/>
              <a:sym typeface="Times New Roman"/>
            </a:endParaRPr>
          </a:p>
          <a:p>
            <a:pPr indent="0" lvl="0" marL="0" rtl="0" algn="l">
              <a:lnSpc>
                <a:spcPct val="70000"/>
              </a:lnSpc>
              <a:spcBef>
                <a:spcPts val="0"/>
              </a:spcBef>
              <a:spcAft>
                <a:spcPts val="0"/>
              </a:spcAft>
              <a:buClr>
                <a:schemeClr val="lt1"/>
              </a:buClr>
              <a:buSzPts val="3600"/>
              <a:buFont typeface="Century Gothic"/>
              <a:buNone/>
            </a:pPr>
            <a:r>
              <a:rPr lang="en-US" sz="4800">
                <a:solidFill>
                  <a:srgbClr val="CC0000"/>
                </a:solidFill>
                <a:latin typeface="Times New Roman"/>
                <a:ea typeface="Times New Roman"/>
                <a:cs typeface="Times New Roman"/>
                <a:sym typeface="Times New Roman"/>
              </a:rPr>
              <a:t>SPRING 2020</a:t>
            </a:r>
            <a:endParaRPr sz="4800">
              <a:solidFill>
                <a:srgbClr val="FF0000"/>
              </a:solidFill>
              <a:latin typeface="Lora"/>
              <a:ea typeface="Lora"/>
              <a:cs typeface="Lora"/>
              <a:sym typeface="Lora"/>
            </a:endParaRPr>
          </a:p>
        </p:txBody>
      </p:sp>
      <p:sp>
        <p:nvSpPr>
          <p:cNvPr id="103" name="Google Shape;103;p1"/>
          <p:cNvSpPr txBox="1"/>
          <p:nvPr/>
        </p:nvSpPr>
        <p:spPr>
          <a:xfrm>
            <a:off x="8537400" y="5290450"/>
            <a:ext cx="4645200" cy="97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latin typeface="Lora"/>
                <a:ea typeface="Lora"/>
                <a:cs typeface="Lora"/>
                <a:sym typeface="Lora"/>
              </a:rPr>
              <a:t>PREPAR</a:t>
            </a:r>
            <a:r>
              <a:rPr lang="en-US" sz="2400">
                <a:solidFill>
                  <a:schemeClr val="dk1"/>
                </a:solidFill>
                <a:latin typeface="Lora"/>
                <a:ea typeface="Lora"/>
                <a:cs typeface="Lora"/>
                <a:sym typeface="Lora"/>
              </a:rPr>
              <a:t>E</a:t>
            </a:r>
            <a:r>
              <a:rPr b="0" i="0" lang="en-US" sz="2400" u="none" cap="none" strike="noStrike">
                <a:latin typeface="Lora"/>
                <a:ea typeface="Lora"/>
                <a:cs typeface="Lora"/>
                <a:sym typeface="Lora"/>
              </a:rPr>
              <a:t>D BY :</a:t>
            </a:r>
            <a:endParaRPr b="0" i="0" sz="2400" u="none" cap="none" strike="noStrike">
              <a:latin typeface="Lora"/>
              <a:ea typeface="Lora"/>
              <a:cs typeface="Lora"/>
              <a:sym typeface="Lora"/>
            </a:endParaRPr>
          </a:p>
          <a:p>
            <a:pPr indent="0" lvl="0" marL="0" rtl="0" algn="l">
              <a:spcBef>
                <a:spcPts val="0"/>
              </a:spcBef>
              <a:spcAft>
                <a:spcPts val="0"/>
              </a:spcAft>
              <a:buClr>
                <a:schemeClr val="dk1"/>
              </a:buClr>
              <a:buSzPts val="2400"/>
              <a:buFont typeface="Arial"/>
              <a:buNone/>
            </a:pPr>
            <a:r>
              <a:rPr lang="en-US" sz="2400">
                <a:latin typeface="Lora"/>
                <a:ea typeface="Lora"/>
                <a:cs typeface="Lora"/>
                <a:sym typeface="Lora"/>
              </a:rPr>
              <a:t>Anshika Sharma (fn5583)</a:t>
            </a:r>
            <a:endParaRPr sz="2400">
              <a:latin typeface="Lora"/>
              <a:ea typeface="Lora"/>
              <a:cs typeface="Lora"/>
              <a:sym typeface="Lora"/>
            </a:endParaRPr>
          </a:p>
        </p:txBody>
      </p:sp>
      <p:sp>
        <p:nvSpPr>
          <p:cNvPr id="104" name="Google Shape;104;p1"/>
          <p:cNvSpPr txBox="1"/>
          <p:nvPr/>
        </p:nvSpPr>
        <p:spPr>
          <a:xfrm>
            <a:off x="0" y="5138050"/>
            <a:ext cx="4645200" cy="97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000">
                <a:solidFill>
                  <a:srgbClr val="00000A"/>
                </a:solidFill>
                <a:latin typeface="Lora"/>
                <a:ea typeface="Lora"/>
                <a:cs typeface="Lora"/>
                <a:sym typeface="Lora"/>
              </a:rPr>
              <a:t>Instructor:</a:t>
            </a:r>
            <a:r>
              <a:rPr lang="en-US" sz="3000">
                <a:solidFill>
                  <a:srgbClr val="00000A"/>
                </a:solidFill>
                <a:latin typeface="Lora"/>
                <a:ea typeface="Lora"/>
                <a:cs typeface="Lora"/>
                <a:sym typeface="Lora"/>
              </a:rPr>
              <a:t>         	</a:t>
            </a:r>
            <a:endParaRPr sz="3000">
              <a:solidFill>
                <a:srgbClr val="00000A"/>
              </a:solidFill>
              <a:latin typeface="Lora"/>
              <a:ea typeface="Lora"/>
              <a:cs typeface="Lora"/>
              <a:sym typeface="Lora"/>
            </a:endParaRPr>
          </a:p>
          <a:p>
            <a:pPr indent="0" lvl="0" marL="0" marR="0" rtl="0" algn="l">
              <a:lnSpc>
                <a:spcPct val="100000"/>
              </a:lnSpc>
              <a:spcBef>
                <a:spcPts val="0"/>
              </a:spcBef>
              <a:spcAft>
                <a:spcPts val="0"/>
              </a:spcAft>
              <a:buClr>
                <a:srgbClr val="000000"/>
              </a:buClr>
              <a:buSzPts val="2400"/>
              <a:buFont typeface="Arial"/>
              <a:buNone/>
            </a:pPr>
            <a:r>
              <a:rPr lang="en-US" sz="3000">
                <a:solidFill>
                  <a:srgbClr val="00000A"/>
                </a:solidFill>
                <a:latin typeface="Lora"/>
                <a:ea typeface="Lora"/>
                <a:cs typeface="Lora"/>
                <a:sym typeface="Lora"/>
              </a:rPr>
              <a:t>Dr. Lan Wang</a:t>
            </a:r>
            <a:endParaRPr sz="3000">
              <a:solidFill>
                <a:srgbClr val="00000A"/>
              </a:solidFill>
              <a:latin typeface="Lora"/>
              <a:ea typeface="Lora"/>
              <a:cs typeface="Lora"/>
              <a:sym typeface="Lora"/>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latin typeface="Lora"/>
              <a:ea typeface="Lora"/>
              <a:cs typeface="Lora"/>
              <a:sym typeface="Lora"/>
            </a:endParaRPr>
          </a:p>
          <a:p>
            <a:pPr indent="0" lvl="0" marL="0" rtl="0" algn="l">
              <a:spcBef>
                <a:spcPts val="0"/>
              </a:spcBef>
              <a:spcAft>
                <a:spcPts val="0"/>
              </a:spcAft>
              <a:buClr>
                <a:schemeClr val="dk1"/>
              </a:buClr>
              <a:buSzPts val="2400"/>
              <a:buFont typeface="Arial"/>
              <a:buNone/>
            </a:pPr>
            <a:r>
              <a:t/>
            </a:r>
            <a:endParaRPr sz="2400">
              <a:latin typeface="Lora"/>
              <a:ea typeface="Lora"/>
              <a:cs typeface="Lora"/>
              <a:sym typeface="Lora"/>
            </a:endParaRPr>
          </a:p>
        </p:txBody>
      </p:sp>
      <p:sp>
        <p:nvSpPr>
          <p:cNvPr id="105" name="Google Shape;105;p1"/>
          <p:cNvSpPr txBox="1"/>
          <p:nvPr/>
        </p:nvSpPr>
        <p:spPr>
          <a:xfrm>
            <a:off x="1514725" y="1586100"/>
            <a:ext cx="2803500" cy="71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4800">
                <a:solidFill>
                  <a:srgbClr val="FF00FF"/>
                </a:solidFill>
                <a:latin typeface="Playfair Display"/>
                <a:ea typeface="Playfair Display"/>
                <a:cs typeface="Playfair Display"/>
                <a:sym typeface="Playfair Display"/>
              </a:rPr>
              <a:t>BAN 612</a:t>
            </a:r>
            <a:endParaRPr i="0" sz="4800" u="none" cap="none" strike="noStrike">
              <a:solidFill>
                <a:srgbClr val="FF00FF"/>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2400"/>
              <a:buFont typeface="Arial"/>
              <a:buNone/>
            </a:pPr>
            <a:r>
              <a:t/>
            </a:r>
            <a:endParaRPr sz="2400">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g71694ae125_1_144"/>
          <p:cNvSpPr txBox="1"/>
          <p:nvPr>
            <p:ph type="title"/>
          </p:nvPr>
        </p:nvSpPr>
        <p:spPr>
          <a:xfrm>
            <a:off x="1849575" y="55413"/>
            <a:ext cx="7618800" cy="6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Statistical measures</a:t>
            </a:r>
            <a:r>
              <a:rPr lang="en-US" sz="3600"/>
              <a:t> of selected cities </a:t>
            </a:r>
            <a:endParaRPr sz="3600"/>
          </a:p>
          <a:p>
            <a:pPr indent="0" lvl="0" marL="0" rtl="0" algn="l">
              <a:spcBef>
                <a:spcPts val="0"/>
              </a:spcBef>
              <a:spcAft>
                <a:spcPts val="0"/>
              </a:spcAft>
              <a:buNone/>
            </a:pPr>
            <a:r>
              <a:t/>
            </a:r>
            <a:endParaRPr sz="3600"/>
          </a:p>
        </p:txBody>
      </p:sp>
      <p:pic>
        <p:nvPicPr>
          <p:cNvPr id="177" name="Google Shape;177;g71694ae125_1_144"/>
          <p:cNvPicPr preferRelativeResize="0"/>
          <p:nvPr/>
        </p:nvPicPr>
        <p:blipFill>
          <a:blip r:embed="rId3">
            <a:alphaModFix/>
          </a:blip>
          <a:stretch>
            <a:fillRect/>
          </a:stretch>
        </p:blipFill>
        <p:spPr>
          <a:xfrm>
            <a:off x="0" y="795350"/>
            <a:ext cx="12191999" cy="6062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g71694ae125_1_153"/>
          <p:cNvSpPr txBox="1"/>
          <p:nvPr>
            <p:ph type="title"/>
          </p:nvPr>
        </p:nvSpPr>
        <p:spPr>
          <a:xfrm>
            <a:off x="996450" y="150375"/>
            <a:ext cx="9136500" cy="6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Mean and median house prices in San Francisco</a:t>
            </a:r>
            <a:r>
              <a:rPr lang="en-US" sz="3600"/>
              <a:t> </a:t>
            </a:r>
            <a:endParaRPr sz="3600"/>
          </a:p>
          <a:p>
            <a:pPr indent="0" lvl="0" marL="0" rtl="0" algn="l">
              <a:spcBef>
                <a:spcPts val="0"/>
              </a:spcBef>
              <a:spcAft>
                <a:spcPts val="0"/>
              </a:spcAft>
              <a:buNone/>
            </a:pPr>
            <a:r>
              <a:t/>
            </a:r>
            <a:endParaRPr sz="3600"/>
          </a:p>
        </p:txBody>
      </p:sp>
      <p:pic>
        <p:nvPicPr>
          <p:cNvPr id="183" name="Google Shape;183;g71694ae125_1_153"/>
          <p:cNvPicPr preferRelativeResize="0"/>
          <p:nvPr/>
        </p:nvPicPr>
        <p:blipFill>
          <a:blip r:embed="rId3">
            <a:alphaModFix/>
          </a:blip>
          <a:stretch>
            <a:fillRect/>
          </a:stretch>
        </p:blipFill>
        <p:spPr>
          <a:xfrm>
            <a:off x="0" y="840975"/>
            <a:ext cx="12191999" cy="6017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g71694ae125_1_158"/>
          <p:cNvSpPr txBox="1"/>
          <p:nvPr>
            <p:ph type="title"/>
          </p:nvPr>
        </p:nvSpPr>
        <p:spPr>
          <a:xfrm>
            <a:off x="1206625" y="234900"/>
            <a:ext cx="9136500" cy="6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Mean and median house prices in Palo Alto </a:t>
            </a:r>
            <a:endParaRPr sz="3600"/>
          </a:p>
          <a:p>
            <a:pPr indent="0" lvl="0" marL="0" rtl="0" algn="l">
              <a:spcBef>
                <a:spcPts val="0"/>
              </a:spcBef>
              <a:spcAft>
                <a:spcPts val="0"/>
              </a:spcAft>
              <a:buNone/>
            </a:pPr>
            <a:r>
              <a:t/>
            </a:r>
            <a:endParaRPr sz="3600"/>
          </a:p>
        </p:txBody>
      </p:sp>
      <p:pic>
        <p:nvPicPr>
          <p:cNvPr id="189" name="Google Shape;189;g71694ae125_1_158"/>
          <p:cNvPicPr preferRelativeResize="0"/>
          <p:nvPr/>
        </p:nvPicPr>
        <p:blipFill>
          <a:blip r:embed="rId3">
            <a:alphaModFix/>
          </a:blip>
          <a:stretch>
            <a:fillRect/>
          </a:stretch>
        </p:blipFill>
        <p:spPr>
          <a:xfrm>
            <a:off x="0" y="993375"/>
            <a:ext cx="12191999" cy="5864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g71694ae125_1_163"/>
          <p:cNvSpPr txBox="1"/>
          <p:nvPr>
            <p:ph type="title"/>
          </p:nvPr>
        </p:nvSpPr>
        <p:spPr>
          <a:xfrm>
            <a:off x="1123075" y="139825"/>
            <a:ext cx="9136500" cy="6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Mean and median house prices in East Bay </a:t>
            </a:r>
            <a:endParaRPr sz="3600"/>
          </a:p>
          <a:p>
            <a:pPr indent="0" lvl="0" marL="0" rtl="0" algn="l">
              <a:spcBef>
                <a:spcPts val="0"/>
              </a:spcBef>
              <a:spcAft>
                <a:spcPts val="0"/>
              </a:spcAft>
              <a:buNone/>
            </a:pPr>
            <a:r>
              <a:t/>
            </a:r>
            <a:endParaRPr sz="3600"/>
          </a:p>
        </p:txBody>
      </p:sp>
      <p:pic>
        <p:nvPicPr>
          <p:cNvPr id="195" name="Google Shape;195;g71694ae125_1_163"/>
          <p:cNvPicPr preferRelativeResize="0"/>
          <p:nvPr/>
        </p:nvPicPr>
        <p:blipFill>
          <a:blip r:embed="rId3">
            <a:alphaModFix/>
          </a:blip>
          <a:stretch>
            <a:fillRect/>
          </a:stretch>
        </p:blipFill>
        <p:spPr>
          <a:xfrm>
            <a:off x="0" y="982825"/>
            <a:ext cx="12191999" cy="58751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g71694ae125_1_168"/>
          <p:cNvSpPr txBox="1"/>
          <p:nvPr>
            <p:ph type="title"/>
          </p:nvPr>
        </p:nvSpPr>
        <p:spPr>
          <a:xfrm>
            <a:off x="1123075" y="139825"/>
            <a:ext cx="9136500" cy="6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Mean and median house prices in South Bay </a:t>
            </a:r>
            <a:endParaRPr sz="3600"/>
          </a:p>
          <a:p>
            <a:pPr indent="0" lvl="0" marL="0" rtl="0" algn="l">
              <a:spcBef>
                <a:spcPts val="0"/>
              </a:spcBef>
              <a:spcAft>
                <a:spcPts val="0"/>
              </a:spcAft>
              <a:buNone/>
            </a:pPr>
            <a:r>
              <a:t/>
            </a:r>
            <a:endParaRPr sz="3600"/>
          </a:p>
        </p:txBody>
      </p:sp>
      <p:pic>
        <p:nvPicPr>
          <p:cNvPr id="201" name="Google Shape;201;g71694ae125_1_168"/>
          <p:cNvPicPr preferRelativeResize="0"/>
          <p:nvPr/>
        </p:nvPicPr>
        <p:blipFill>
          <a:blip r:embed="rId3">
            <a:alphaModFix/>
          </a:blip>
          <a:stretch>
            <a:fillRect/>
          </a:stretch>
        </p:blipFill>
        <p:spPr>
          <a:xfrm>
            <a:off x="0" y="982825"/>
            <a:ext cx="12191999" cy="58751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g8179d7da26_0_0"/>
          <p:cNvSpPr txBox="1"/>
          <p:nvPr>
            <p:ph type="title"/>
          </p:nvPr>
        </p:nvSpPr>
        <p:spPr>
          <a:xfrm>
            <a:off x="55650" y="0"/>
            <a:ext cx="12080700" cy="105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Comparison of Minimum,Maximum and Median house prices between selected cities</a:t>
            </a:r>
            <a:endParaRPr sz="3600"/>
          </a:p>
          <a:p>
            <a:pPr indent="0" lvl="0" marL="0" rtl="0" algn="l">
              <a:spcBef>
                <a:spcPts val="0"/>
              </a:spcBef>
              <a:spcAft>
                <a:spcPts val="0"/>
              </a:spcAft>
              <a:buNone/>
            </a:pPr>
            <a:r>
              <a:t/>
            </a:r>
            <a:endParaRPr sz="3600"/>
          </a:p>
        </p:txBody>
      </p:sp>
      <p:pic>
        <p:nvPicPr>
          <p:cNvPr id="207" name="Google Shape;207;g8179d7da26_0_0"/>
          <p:cNvPicPr preferRelativeResize="0"/>
          <p:nvPr/>
        </p:nvPicPr>
        <p:blipFill>
          <a:blip r:embed="rId3">
            <a:alphaModFix/>
          </a:blip>
          <a:stretch>
            <a:fillRect/>
          </a:stretch>
        </p:blipFill>
        <p:spPr>
          <a:xfrm>
            <a:off x="0" y="1130950"/>
            <a:ext cx="12247651" cy="5727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g71694ae125_1_184"/>
          <p:cNvSpPr txBox="1"/>
          <p:nvPr>
            <p:ph type="title"/>
          </p:nvPr>
        </p:nvSpPr>
        <p:spPr>
          <a:xfrm>
            <a:off x="55650" y="0"/>
            <a:ext cx="12080700" cy="105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Comparison of </a:t>
            </a:r>
            <a:r>
              <a:rPr lang="en-US" sz="3600"/>
              <a:t>Mean and median house prices between selected cities</a:t>
            </a:r>
            <a:endParaRPr sz="3600"/>
          </a:p>
          <a:p>
            <a:pPr indent="0" lvl="0" marL="0" rtl="0" algn="l">
              <a:spcBef>
                <a:spcPts val="0"/>
              </a:spcBef>
              <a:spcAft>
                <a:spcPts val="0"/>
              </a:spcAft>
              <a:buNone/>
            </a:pPr>
            <a:r>
              <a:t/>
            </a:r>
            <a:endParaRPr sz="3600"/>
          </a:p>
        </p:txBody>
      </p:sp>
      <p:pic>
        <p:nvPicPr>
          <p:cNvPr id="213" name="Google Shape;213;g71694ae125_1_184"/>
          <p:cNvPicPr preferRelativeResize="0"/>
          <p:nvPr/>
        </p:nvPicPr>
        <p:blipFill>
          <a:blip r:embed="rId3">
            <a:alphaModFix/>
          </a:blip>
          <a:stretch>
            <a:fillRect/>
          </a:stretch>
        </p:blipFill>
        <p:spPr>
          <a:xfrm>
            <a:off x="0" y="1128925"/>
            <a:ext cx="12191999" cy="5729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Students 4 Best EvidenceNominal, ordinal, or numerical variables? - Students 4 Best Evidence" id="218" name="Google Shape;218;g71694ae125_1_98"/>
          <p:cNvPicPr preferRelativeResize="0"/>
          <p:nvPr/>
        </p:nvPicPr>
        <p:blipFill rotWithShape="1">
          <a:blip r:embed="rId3">
            <a:alphaModFix/>
          </a:blip>
          <a:srcRect b="0" l="0" r="0" t="0"/>
          <a:stretch/>
        </p:blipFill>
        <p:spPr>
          <a:xfrm>
            <a:off x="0" y="0"/>
            <a:ext cx="1653400" cy="1065624"/>
          </a:xfrm>
          <a:prstGeom prst="rect">
            <a:avLst/>
          </a:prstGeom>
          <a:noFill/>
          <a:ln>
            <a:noFill/>
          </a:ln>
        </p:spPr>
      </p:pic>
      <p:pic>
        <p:nvPicPr>
          <p:cNvPr descr="Progressive Charlestown: “Man Drills 22 Holes in His Head – AND LIVES!&quot;" id="219" name="Google Shape;219;g71694ae125_1_98"/>
          <p:cNvPicPr preferRelativeResize="0"/>
          <p:nvPr/>
        </p:nvPicPr>
        <p:blipFill rotWithShape="1">
          <a:blip r:embed="rId4">
            <a:alphaModFix/>
          </a:blip>
          <a:srcRect b="0" l="0" r="0" t="0"/>
          <a:stretch/>
        </p:blipFill>
        <p:spPr>
          <a:xfrm>
            <a:off x="10195025" y="0"/>
            <a:ext cx="1996975" cy="1286775"/>
          </a:xfrm>
          <a:prstGeom prst="rect">
            <a:avLst/>
          </a:prstGeom>
          <a:noFill/>
          <a:ln>
            <a:noFill/>
          </a:ln>
        </p:spPr>
      </p:pic>
      <p:sp>
        <p:nvSpPr>
          <p:cNvPr id="220" name="Google Shape;220;g71694ae125_1_98"/>
          <p:cNvSpPr txBox="1"/>
          <p:nvPr>
            <p:ph type="title"/>
          </p:nvPr>
        </p:nvSpPr>
        <p:spPr>
          <a:xfrm>
            <a:off x="4273050" y="1173825"/>
            <a:ext cx="35448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Conclusion</a:t>
            </a:r>
            <a:endParaRPr sz="3600"/>
          </a:p>
        </p:txBody>
      </p:sp>
      <p:sp>
        <p:nvSpPr>
          <p:cNvPr id="221" name="Google Shape;221;g71694ae125_1_98"/>
          <p:cNvSpPr txBox="1"/>
          <p:nvPr>
            <p:ph idx="1" type="body"/>
          </p:nvPr>
        </p:nvSpPr>
        <p:spPr>
          <a:xfrm>
            <a:off x="875725" y="1846375"/>
            <a:ext cx="10951500" cy="42627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Approach 1: This was rejected as cities visuation was not clear and unable to incorporate data.</a:t>
            </a:r>
            <a:endParaRPr/>
          </a:p>
          <a:p>
            <a:pPr indent="-342900" lvl="0" marL="457200" rtl="0" algn="l">
              <a:spcBef>
                <a:spcPts val="0"/>
              </a:spcBef>
              <a:spcAft>
                <a:spcPts val="0"/>
              </a:spcAft>
              <a:buSzPts val="1800"/>
              <a:buChar char="❖"/>
            </a:pPr>
            <a:r>
              <a:rPr lang="en-US"/>
              <a:t>Approach 2: Google maps provides the clear visualization of each city along with the perfect location over the California map. Mean and median data of each city was readable along with the location.</a:t>
            </a:r>
            <a:endParaRPr/>
          </a:p>
          <a:p>
            <a:pPr indent="-342900" lvl="0" marL="457200" rtl="0" algn="l">
              <a:spcBef>
                <a:spcPts val="0"/>
              </a:spcBef>
              <a:spcAft>
                <a:spcPts val="0"/>
              </a:spcAft>
              <a:buSzPts val="1800"/>
              <a:buChar char="❖"/>
            </a:pPr>
            <a:r>
              <a:rPr lang="en-US"/>
              <a:t>Comparison:</a:t>
            </a:r>
            <a:endParaRPr/>
          </a:p>
          <a:p>
            <a:pPr indent="-342900" lvl="1" marL="914400" rtl="0" algn="l">
              <a:spcBef>
                <a:spcPts val="0"/>
              </a:spcBef>
              <a:spcAft>
                <a:spcPts val="0"/>
              </a:spcAft>
              <a:buSzPts val="1800"/>
              <a:buChar char="➢"/>
            </a:pPr>
            <a:r>
              <a:rPr lang="en-US"/>
              <a:t>Highest mean and median: Palo alto (outlier) due to listed luxury houses.</a:t>
            </a:r>
            <a:endParaRPr/>
          </a:p>
          <a:p>
            <a:pPr indent="-342900" lvl="1" marL="914400" rtl="0" algn="l">
              <a:spcBef>
                <a:spcPts val="0"/>
              </a:spcBef>
              <a:spcAft>
                <a:spcPts val="0"/>
              </a:spcAft>
              <a:buSzPts val="1800"/>
              <a:buChar char="➢"/>
            </a:pPr>
            <a:r>
              <a:rPr lang="en-US"/>
              <a:t>So, Cupertino was considered with high mean and median which was second highest. Reasons may be the highest school rating and high-tech companies like apple are in the vicinity.</a:t>
            </a:r>
            <a:endParaRPr/>
          </a:p>
          <a:p>
            <a:pPr indent="-342900" lvl="1" marL="914400" rtl="0" algn="l">
              <a:spcBef>
                <a:spcPts val="0"/>
              </a:spcBef>
              <a:spcAft>
                <a:spcPts val="0"/>
              </a:spcAft>
              <a:buSzPts val="1800"/>
              <a:buChar char="➢"/>
            </a:pPr>
            <a:r>
              <a:rPr lang="en-US"/>
              <a:t>San Francisco was also in the same range due to metro city area.</a:t>
            </a:r>
            <a:endParaRPr/>
          </a:p>
          <a:p>
            <a:pPr indent="-342900" lvl="1" marL="914400" rtl="0" algn="l">
              <a:spcBef>
                <a:spcPts val="0"/>
              </a:spcBef>
              <a:spcAft>
                <a:spcPts val="0"/>
              </a:spcAft>
              <a:buSzPts val="1800"/>
              <a:buChar char="➢"/>
            </a:pPr>
            <a:r>
              <a:rPr lang="en-US"/>
              <a:t>Lowest mean and median house prices: Hayward. Due to non-metro area.</a:t>
            </a:r>
            <a:endParaRPr/>
          </a:p>
          <a:p>
            <a:pPr indent="-342900" lvl="1" marL="914400" rtl="0" algn="l">
              <a:spcBef>
                <a:spcPts val="0"/>
              </a:spcBef>
              <a:spcAft>
                <a:spcPts val="0"/>
              </a:spcAft>
              <a:buSzPts val="1800"/>
              <a:buChar char="➢"/>
            </a:pPr>
            <a:r>
              <a:rPr lang="en-US"/>
              <a:t>Reasons affecting the house prices were further studied to determine this variation in the different area house prices.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5" name="Shape 225"/>
        <p:cNvGrpSpPr/>
        <p:nvPr/>
      </p:nvGrpSpPr>
      <p:grpSpPr>
        <a:xfrm>
          <a:off x="0" y="0"/>
          <a:ext cx="0" cy="0"/>
          <a:chOff x="0" y="0"/>
          <a:chExt cx="0" cy="0"/>
        </a:xfrm>
      </p:grpSpPr>
      <p:pic>
        <p:nvPicPr>
          <p:cNvPr descr="Finding Right &lt;strong&gt;Research&lt;/strong&gt; &lt;strong&gt;Question&lt;/strong&gt;, Academic Paper, Successful Publication" id="226" name="Google Shape;226;g71694ae125_1_32"/>
          <p:cNvPicPr preferRelativeResize="0"/>
          <p:nvPr/>
        </p:nvPicPr>
        <p:blipFill rotWithShape="1">
          <a:blip r:embed="rId4">
            <a:alphaModFix/>
          </a:blip>
          <a:srcRect b="0" l="0" r="0" t="0"/>
          <a:stretch/>
        </p:blipFill>
        <p:spPr>
          <a:xfrm>
            <a:off x="955950" y="1773375"/>
            <a:ext cx="9975275" cy="3960300"/>
          </a:xfrm>
          <a:prstGeom prst="rect">
            <a:avLst/>
          </a:prstGeom>
          <a:noFill/>
          <a:ln>
            <a:noFill/>
          </a:ln>
        </p:spPr>
      </p:pic>
      <p:sp>
        <p:nvSpPr>
          <p:cNvPr id="227" name="Google Shape;227;g71694ae125_1_32"/>
          <p:cNvSpPr/>
          <p:nvPr/>
        </p:nvSpPr>
        <p:spPr>
          <a:xfrm>
            <a:off x="3555600" y="1749075"/>
            <a:ext cx="7280100" cy="2912100"/>
          </a:xfrm>
          <a:prstGeom prst="flowChartConnector">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dk1"/>
                </a:solidFill>
              </a:rPr>
              <a:t>How house prices varies with different property types of selected city in Bay area? </a:t>
            </a:r>
            <a:endParaRPr sz="3000">
              <a:highlight>
                <a:schemeClr val="lt1"/>
              </a:highlight>
            </a:endParaRPr>
          </a:p>
        </p:txBody>
      </p:sp>
      <p:pic>
        <p:nvPicPr>
          <p:cNvPr descr="Empirical &lt;strong&gt;Research&lt;/strong&gt; Methods - TU Delft OCW" id="228" name="Google Shape;228;g71694ae125_1_32"/>
          <p:cNvPicPr preferRelativeResize="0"/>
          <p:nvPr/>
        </p:nvPicPr>
        <p:blipFill rotWithShape="1">
          <a:blip r:embed="rId5">
            <a:alphaModFix/>
          </a:blip>
          <a:srcRect b="0" l="0" r="0" t="0"/>
          <a:stretch/>
        </p:blipFill>
        <p:spPr>
          <a:xfrm>
            <a:off x="-12900" y="1175"/>
            <a:ext cx="1540450" cy="1071101"/>
          </a:xfrm>
          <a:prstGeom prst="rect">
            <a:avLst/>
          </a:prstGeom>
          <a:noFill/>
          <a:ln>
            <a:noFill/>
          </a:ln>
        </p:spPr>
      </p:pic>
      <p:pic>
        <p:nvPicPr>
          <p:cNvPr descr="3D Bar Graph Meeting | Linkware Freebie Image use it however… | Flickr" id="229" name="Google Shape;229;g71694ae125_1_32"/>
          <p:cNvPicPr preferRelativeResize="0"/>
          <p:nvPr/>
        </p:nvPicPr>
        <p:blipFill rotWithShape="1">
          <a:blip r:embed="rId6">
            <a:alphaModFix/>
          </a:blip>
          <a:srcRect b="0" l="0" r="0" t="0"/>
          <a:stretch/>
        </p:blipFill>
        <p:spPr>
          <a:xfrm>
            <a:off x="10466150" y="0"/>
            <a:ext cx="1725850" cy="1071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descr="Students 4 Best EvidenceNominal, ordinal, or numerical variables? - Students 4 Best Evidence" id="234" name="Google Shape;234;g71694ae125_1_190"/>
          <p:cNvPicPr preferRelativeResize="0"/>
          <p:nvPr/>
        </p:nvPicPr>
        <p:blipFill rotWithShape="1">
          <a:blip r:embed="rId3">
            <a:alphaModFix/>
          </a:blip>
          <a:srcRect b="0" l="0" r="0" t="0"/>
          <a:stretch/>
        </p:blipFill>
        <p:spPr>
          <a:xfrm>
            <a:off x="0" y="0"/>
            <a:ext cx="1653400" cy="1065624"/>
          </a:xfrm>
          <a:prstGeom prst="rect">
            <a:avLst/>
          </a:prstGeom>
          <a:noFill/>
          <a:ln>
            <a:noFill/>
          </a:ln>
        </p:spPr>
      </p:pic>
      <p:pic>
        <p:nvPicPr>
          <p:cNvPr descr="Progressive Charlestown: “Man Drills 22 Holes in His Head – AND LIVES!&quot;" id="235" name="Google Shape;235;g71694ae125_1_190"/>
          <p:cNvPicPr preferRelativeResize="0"/>
          <p:nvPr/>
        </p:nvPicPr>
        <p:blipFill rotWithShape="1">
          <a:blip r:embed="rId4">
            <a:alphaModFix/>
          </a:blip>
          <a:srcRect b="0" l="0" r="0" t="0"/>
          <a:stretch/>
        </p:blipFill>
        <p:spPr>
          <a:xfrm>
            <a:off x="10195025" y="0"/>
            <a:ext cx="1996975" cy="1286775"/>
          </a:xfrm>
          <a:prstGeom prst="rect">
            <a:avLst/>
          </a:prstGeom>
          <a:noFill/>
          <a:ln>
            <a:noFill/>
          </a:ln>
        </p:spPr>
      </p:pic>
      <p:sp>
        <p:nvSpPr>
          <p:cNvPr id="236" name="Google Shape;236;g71694ae125_1_190"/>
          <p:cNvSpPr txBox="1"/>
          <p:nvPr>
            <p:ph type="title"/>
          </p:nvPr>
        </p:nvSpPr>
        <p:spPr>
          <a:xfrm>
            <a:off x="3429000" y="1173825"/>
            <a:ext cx="43890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Factors and Analysis</a:t>
            </a:r>
            <a:endParaRPr sz="3600"/>
          </a:p>
        </p:txBody>
      </p:sp>
      <p:sp>
        <p:nvSpPr>
          <p:cNvPr id="237" name="Google Shape;237;g71694ae125_1_190"/>
          <p:cNvSpPr txBox="1"/>
          <p:nvPr>
            <p:ph idx="1" type="body"/>
          </p:nvPr>
        </p:nvSpPr>
        <p:spPr>
          <a:xfrm>
            <a:off x="1451575" y="2015724"/>
            <a:ext cx="9603300" cy="374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Statistical measures: House prices.</a:t>
            </a:r>
            <a:endParaRPr/>
          </a:p>
          <a:p>
            <a:pPr indent="-342900" lvl="0" marL="457200" rtl="0" algn="l">
              <a:spcBef>
                <a:spcPts val="0"/>
              </a:spcBef>
              <a:spcAft>
                <a:spcPts val="0"/>
              </a:spcAft>
              <a:buSzPts val="1800"/>
              <a:buChar char="❖"/>
            </a:pPr>
            <a:r>
              <a:rPr lang="en-US"/>
              <a:t>Group by : Property types</a:t>
            </a:r>
            <a:endParaRPr/>
          </a:p>
          <a:p>
            <a:pPr indent="-342900" lvl="0" marL="457200" rtl="0" algn="l">
              <a:spcBef>
                <a:spcPts val="0"/>
              </a:spcBef>
              <a:spcAft>
                <a:spcPts val="0"/>
              </a:spcAft>
              <a:buSzPts val="1800"/>
              <a:buChar char="❖"/>
            </a:pPr>
            <a:r>
              <a:rPr lang="en-US"/>
              <a:t>Library used: Matplotlib </a:t>
            </a:r>
            <a:endParaRPr/>
          </a:p>
          <a:p>
            <a:pPr indent="-342900" lvl="0" marL="457200" rtl="0" algn="l">
              <a:spcBef>
                <a:spcPts val="0"/>
              </a:spcBef>
              <a:spcAft>
                <a:spcPts val="0"/>
              </a:spcAft>
              <a:buSzPts val="1800"/>
              <a:buChar char="❖"/>
            </a:pPr>
            <a:r>
              <a:rPr lang="en-US"/>
              <a:t>Scatter plot was made to compare the house prices of different cities for different property types. </a:t>
            </a:r>
            <a:endParaRPr/>
          </a:p>
          <a:p>
            <a:pPr indent="-342900" lvl="0" marL="457200" rtl="0" algn="l">
              <a:spcBef>
                <a:spcPts val="0"/>
              </a:spcBef>
              <a:spcAft>
                <a:spcPts val="0"/>
              </a:spcAft>
              <a:buSzPts val="1800"/>
              <a:buChar char="❖"/>
            </a:pPr>
            <a:r>
              <a:rPr lang="en-US"/>
              <a:t>This analysis was done to observe the changes in the house prices due to different property types.</a:t>
            </a:r>
            <a:endParaRPr/>
          </a:p>
          <a:p>
            <a:pPr indent="0" lvl="0" marL="45720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
          <p:cNvSpPr txBox="1"/>
          <p:nvPr>
            <p:ph type="title"/>
          </p:nvPr>
        </p:nvSpPr>
        <p:spPr>
          <a:xfrm>
            <a:off x="1620125" y="48700"/>
            <a:ext cx="9595200" cy="104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Arial"/>
              <a:buNone/>
            </a:pPr>
            <a:r>
              <a:rPr b="1" lang="en-US" sz="3600">
                <a:solidFill>
                  <a:srgbClr val="FF0000"/>
                </a:solidFill>
                <a:latin typeface="Merriweather"/>
                <a:ea typeface="Merriweather"/>
                <a:cs typeface="Merriweather"/>
                <a:sym typeface="Merriweather"/>
              </a:rPr>
              <a:t>REAL ESTATE MARKET ANALYSIS IN </a:t>
            </a:r>
            <a:endParaRPr b="1" sz="3600">
              <a:solidFill>
                <a:srgbClr val="FF0000"/>
              </a:solidFill>
              <a:latin typeface="Merriweather"/>
              <a:ea typeface="Merriweather"/>
              <a:cs typeface="Merriweather"/>
              <a:sym typeface="Merriweather"/>
            </a:endParaRPr>
          </a:p>
          <a:p>
            <a:pPr indent="0" lvl="0" marL="0" rtl="0" algn="l">
              <a:lnSpc>
                <a:spcPct val="90000"/>
              </a:lnSpc>
              <a:spcBef>
                <a:spcPts val="0"/>
              </a:spcBef>
              <a:spcAft>
                <a:spcPts val="0"/>
              </a:spcAft>
              <a:buClr>
                <a:srgbClr val="FF0000"/>
              </a:buClr>
              <a:buSzPts val="3200"/>
              <a:buFont typeface="Arial"/>
              <a:buNone/>
            </a:pPr>
            <a:r>
              <a:rPr b="1" lang="en-US" sz="3600">
                <a:solidFill>
                  <a:srgbClr val="FF0000"/>
                </a:solidFill>
                <a:latin typeface="Merriweather"/>
                <a:ea typeface="Merriweather"/>
                <a:cs typeface="Merriweather"/>
                <a:sym typeface="Merriweather"/>
              </a:rPr>
              <a:t>                       BAY AREA</a:t>
            </a:r>
            <a:endParaRPr b="1" sz="3600">
              <a:latin typeface="Merriweather"/>
              <a:ea typeface="Merriweather"/>
              <a:cs typeface="Merriweather"/>
              <a:sym typeface="Merriweather"/>
            </a:endParaRPr>
          </a:p>
        </p:txBody>
      </p:sp>
      <p:pic>
        <p:nvPicPr>
          <p:cNvPr descr="Elizabeth Dargan Chase" id="111" name="Google Shape;111;p2"/>
          <p:cNvPicPr preferRelativeResize="0"/>
          <p:nvPr/>
        </p:nvPicPr>
        <p:blipFill rotWithShape="1">
          <a:blip r:embed="rId4">
            <a:alphaModFix/>
          </a:blip>
          <a:srcRect b="0" l="0" r="0" t="0"/>
          <a:stretch/>
        </p:blipFill>
        <p:spPr>
          <a:xfrm>
            <a:off x="16600" y="2500"/>
            <a:ext cx="1603525" cy="1141500"/>
          </a:xfrm>
          <a:prstGeom prst="rect">
            <a:avLst/>
          </a:prstGeom>
          <a:noFill/>
          <a:ln>
            <a:noFill/>
          </a:ln>
        </p:spPr>
      </p:pic>
      <p:pic>
        <p:nvPicPr>
          <p:cNvPr descr="&lt;strong&gt;Redfin&lt;/strong&gt; Launches in the Twin Cities: A Tech-Powered &lt;strong&gt;Real-Estate&lt;/strong&gt; Brokerage Founded by Software ..." id="112" name="Google Shape;112;p2"/>
          <p:cNvPicPr preferRelativeResize="0"/>
          <p:nvPr/>
        </p:nvPicPr>
        <p:blipFill rotWithShape="1">
          <a:blip r:embed="rId5">
            <a:alphaModFix/>
          </a:blip>
          <a:srcRect b="0" l="0" r="0" t="0"/>
          <a:stretch/>
        </p:blipFill>
        <p:spPr>
          <a:xfrm>
            <a:off x="7813328" y="5332071"/>
            <a:ext cx="4445000" cy="762000"/>
          </a:xfrm>
          <a:prstGeom prst="rect">
            <a:avLst/>
          </a:prstGeom>
          <a:noFill/>
          <a:ln>
            <a:noFill/>
          </a:ln>
        </p:spPr>
      </p:pic>
      <p:pic>
        <p:nvPicPr>
          <p:cNvPr descr="&lt;strong&gt;Home&lt;/strong&gt; White &lt;strong&gt;Background&lt;/strong&gt; Images | AWB" id="113" name="Google Shape;113;p2"/>
          <p:cNvPicPr preferRelativeResize="0"/>
          <p:nvPr/>
        </p:nvPicPr>
        <p:blipFill rotWithShape="1">
          <a:blip r:embed="rId6">
            <a:alphaModFix/>
          </a:blip>
          <a:srcRect b="0" l="0" r="0" t="0"/>
          <a:stretch/>
        </p:blipFill>
        <p:spPr>
          <a:xfrm>
            <a:off x="10413600" y="1975"/>
            <a:ext cx="1801701" cy="12641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g71694ae125_1_202"/>
          <p:cNvSpPr txBox="1"/>
          <p:nvPr>
            <p:ph type="title"/>
          </p:nvPr>
        </p:nvSpPr>
        <p:spPr>
          <a:xfrm>
            <a:off x="55650" y="0"/>
            <a:ext cx="12080700" cy="898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600"/>
              <a:t>Comparison of different property types prices between selected cities</a:t>
            </a:r>
            <a:endParaRPr/>
          </a:p>
        </p:txBody>
      </p:sp>
      <p:pic>
        <p:nvPicPr>
          <p:cNvPr id="243" name="Google Shape;243;g71694ae125_1_202"/>
          <p:cNvPicPr preferRelativeResize="0"/>
          <p:nvPr/>
        </p:nvPicPr>
        <p:blipFill>
          <a:blip r:embed="rId3">
            <a:alphaModFix/>
          </a:blip>
          <a:stretch>
            <a:fillRect/>
          </a:stretch>
        </p:blipFill>
        <p:spPr>
          <a:xfrm>
            <a:off x="0" y="1065625"/>
            <a:ext cx="12191999" cy="57923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descr="Students 4 Best EvidenceNominal, ordinal, or numerical variables? - Students 4 Best Evidence" id="248" name="Google Shape;248;g71694ae125_1_105"/>
          <p:cNvPicPr preferRelativeResize="0"/>
          <p:nvPr/>
        </p:nvPicPr>
        <p:blipFill rotWithShape="1">
          <a:blip r:embed="rId3">
            <a:alphaModFix/>
          </a:blip>
          <a:srcRect b="0" l="0" r="0" t="0"/>
          <a:stretch/>
        </p:blipFill>
        <p:spPr>
          <a:xfrm>
            <a:off x="0" y="0"/>
            <a:ext cx="1653400" cy="1065624"/>
          </a:xfrm>
          <a:prstGeom prst="rect">
            <a:avLst/>
          </a:prstGeom>
          <a:noFill/>
          <a:ln>
            <a:noFill/>
          </a:ln>
        </p:spPr>
      </p:pic>
      <p:pic>
        <p:nvPicPr>
          <p:cNvPr descr="Progressive Charlestown: “Man Drills 22 Holes in His Head – AND LIVES!&quot;" id="249" name="Google Shape;249;g71694ae125_1_105"/>
          <p:cNvPicPr preferRelativeResize="0"/>
          <p:nvPr/>
        </p:nvPicPr>
        <p:blipFill rotWithShape="1">
          <a:blip r:embed="rId4">
            <a:alphaModFix/>
          </a:blip>
          <a:srcRect b="0" l="0" r="0" t="0"/>
          <a:stretch/>
        </p:blipFill>
        <p:spPr>
          <a:xfrm>
            <a:off x="10195025" y="0"/>
            <a:ext cx="1996975" cy="1286775"/>
          </a:xfrm>
          <a:prstGeom prst="rect">
            <a:avLst/>
          </a:prstGeom>
          <a:noFill/>
          <a:ln>
            <a:noFill/>
          </a:ln>
        </p:spPr>
      </p:pic>
      <p:sp>
        <p:nvSpPr>
          <p:cNvPr id="250" name="Google Shape;250;g71694ae125_1_105"/>
          <p:cNvSpPr txBox="1"/>
          <p:nvPr>
            <p:ph type="title"/>
          </p:nvPr>
        </p:nvSpPr>
        <p:spPr>
          <a:xfrm>
            <a:off x="4273050" y="1173825"/>
            <a:ext cx="35448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Conclusion</a:t>
            </a:r>
            <a:endParaRPr sz="3600"/>
          </a:p>
        </p:txBody>
      </p:sp>
      <p:sp>
        <p:nvSpPr>
          <p:cNvPr id="251" name="Google Shape;251;g71694ae125_1_105"/>
          <p:cNvSpPr txBox="1"/>
          <p:nvPr>
            <p:ph idx="1" type="body"/>
          </p:nvPr>
        </p:nvSpPr>
        <p:spPr>
          <a:xfrm>
            <a:off x="879225" y="1787125"/>
            <a:ext cx="10632900" cy="43158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Condos, Single family houses and townhouses are the basic property types which are easily available in each cities.</a:t>
            </a:r>
            <a:endParaRPr/>
          </a:p>
          <a:p>
            <a:pPr indent="-342900" lvl="0" marL="457200" rtl="0" algn="l">
              <a:spcBef>
                <a:spcPts val="0"/>
              </a:spcBef>
              <a:spcAft>
                <a:spcPts val="0"/>
              </a:spcAft>
              <a:buSzPts val="1800"/>
              <a:buChar char="❖"/>
            </a:pPr>
            <a:r>
              <a:rPr lang="en-US"/>
              <a:t>The highest prices of different property types:</a:t>
            </a:r>
            <a:endParaRPr/>
          </a:p>
          <a:p>
            <a:pPr indent="-342900" lvl="0" marL="457200" rtl="0" algn="l">
              <a:spcBef>
                <a:spcPts val="0"/>
              </a:spcBef>
              <a:spcAft>
                <a:spcPts val="0"/>
              </a:spcAft>
              <a:buSzPts val="1800"/>
              <a:buChar char="❖"/>
            </a:pPr>
            <a:r>
              <a:rPr lang="en-US"/>
              <a:t>Condos: San Francisco due to metro area.</a:t>
            </a:r>
            <a:endParaRPr/>
          </a:p>
          <a:p>
            <a:pPr indent="-342900" lvl="1" marL="914400" rtl="0" algn="l">
              <a:spcBef>
                <a:spcPts val="0"/>
              </a:spcBef>
              <a:spcAft>
                <a:spcPts val="0"/>
              </a:spcAft>
              <a:buSzPts val="1800"/>
              <a:buChar char="➢"/>
            </a:pPr>
            <a:r>
              <a:rPr lang="en-US"/>
              <a:t>Single family residencial: Palo Alto and this was the reason behind the overall highest mean price of Palo Alto as these are the luxury houses.</a:t>
            </a:r>
            <a:endParaRPr/>
          </a:p>
          <a:p>
            <a:pPr indent="-342900" lvl="1" marL="914400" rtl="0" algn="l">
              <a:spcBef>
                <a:spcPts val="0"/>
              </a:spcBef>
              <a:spcAft>
                <a:spcPts val="0"/>
              </a:spcAft>
              <a:buSzPts val="1800"/>
              <a:buChar char="➢"/>
            </a:pPr>
            <a:r>
              <a:rPr lang="en-US"/>
              <a:t>Multi- family:  Mountain View</a:t>
            </a:r>
            <a:endParaRPr/>
          </a:p>
          <a:p>
            <a:pPr indent="-342900" lvl="1" marL="914400" rtl="0" algn="l">
              <a:spcBef>
                <a:spcPts val="0"/>
              </a:spcBef>
              <a:spcAft>
                <a:spcPts val="0"/>
              </a:spcAft>
              <a:buSzPts val="1800"/>
              <a:buChar char="➢"/>
            </a:pPr>
            <a:r>
              <a:rPr lang="en-US"/>
              <a:t>Mobile/Manufacture houses:  Milpitas but prices in south bay of these are in same range as they are found more in south bay. These houses reduces the overall mean house price of sunnyvale.</a:t>
            </a:r>
            <a:endParaRPr/>
          </a:p>
          <a:p>
            <a:pPr indent="-342900" lvl="1" marL="914400" rtl="0" algn="l">
              <a:spcBef>
                <a:spcPts val="0"/>
              </a:spcBef>
              <a:spcAft>
                <a:spcPts val="0"/>
              </a:spcAft>
              <a:buSzPts val="1800"/>
              <a:buChar char="➢"/>
            </a:pPr>
            <a:r>
              <a:rPr lang="en-US"/>
              <a:t>Townhouses: Union city due to more of these property types listed. </a:t>
            </a:r>
            <a:endParaRPr/>
          </a:p>
          <a:p>
            <a:pPr indent="-342900" lvl="0" marL="457200" rtl="0" algn="l">
              <a:spcBef>
                <a:spcPts val="0"/>
              </a:spcBef>
              <a:spcAft>
                <a:spcPts val="0"/>
              </a:spcAft>
              <a:buSzPts val="1800"/>
              <a:buChar char="❖"/>
            </a:pPr>
            <a:r>
              <a:rPr lang="en-US"/>
              <a:t>The Property types affects the overall house prices of any city. San Francisco doesn’t affected much with these factors due to metro area.</a:t>
            </a:r>
            <a:endParaRPr/>
          </a:p>
          <a:p>
            <a:pPr indent="0" lvl="0" marL="91440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5" name="Shape 255"/>
        <p:cNvGrpSpPr/>
        <p:nvPr/>
      </p:nvGrpSpPr>
      <p:grpSpPr>
        <a:xfrm>
          <a:off x="0" y="0"/>
          <a:ext cx="0" cy="0"/>
          <a:chOff x="0" y="0"/>
          <a:chExt cx="0" cy="0"/>
        </a:xfrm>
      </p:grpSpPr>
      <p:pic>
        <p:nvPicPr>
          <p:cNvPr descr="Finding Right &lt;strong&gt;Research&lt;/strong&gt; &lt;strong&gt;Question&lt;/strong&gt;, Academic Paper, Successful Publication" id="256" name="Google Shape;256;g71694ae125_1_37"/>
          <p:cNvPicPr preferRelativeResize="0"/>
          <p:nvPr/>
        </p:nvPicPr>
        <p:blipFill rotWithShape="1">
          <a:blip r:embed="rId4">
            <a:alphaModFix/>
          </a:blip>
          <a:srcRect b="0" l="0" r="0" t="0"/>
          <a:stretch/>
        </p:blipFill>
        <p:spPr>
          <a:xfrm>
            <a:off x="955950" y="1773375"/>
            <a:ext cx="9975275" cy="3960300"/>
          </a:xfrm>
          <a:prstGeom prst="rect">
            <a:avLst/>
          </a:prstGeom>
          <a:noFill/>
          <a:ln>
            <a:noFill/>
          </a:ln>
        </p:spPr>
      </p:pic>
      <p:sp>
        <p:nvSpPr>
          <p:cNvPr id="257" name="Google Shape;257;g71694ae125_1_37"/>
          <p:cNvSpPr/>
          <p:nvPr/>
        </p:nvSpPr>
        <p:spPr>
          <a:xfrm>
            <a:off x="3555600" y="1749075"/>
            <a:ext cx="7280100" cy="2912100"/>
          </a:xfrm>
          <a:prstGeom prst="flowChartConnector">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dk1"/>
                </a:solidFill>
                <a:highlight>
                  <a:schemeClr val="lt1"/>
                </a:highlight>
              </a:rPr>
              <a:t>What is the fluctuation between actual house price and Redfin estimated house prices for selected city?</a:t>
            </a:r>
            <a:endParaRPr sz="3000">
              <a:highlight>
                <a:schemeClr val="lt1"/>
              </a:highlight>
            </a:endParaRPr>
          </a:p>
        </p:txBody>
      </p:sp>
      <p:pic>
        <p:nvPicPr>
          <p:cNvPr descr="Empirical &lt;strong&gt;Research&lt;/strong&gt; Methods - TU Delft OCW" id="258" name="Google Shape;258;g71694ae125_1_37"/>
          <p:cNvPicPr preferRelativeResize="0"/>
          <p:nvPr/>
        </p:nvPicPr>
        <p:blipFill rotWithShape="1">
          <a:blip r:embed="rId5">
            <a:alphaModFix/>
          </a:blip>
          <a:srcRect b="0" l="0" r="0" t="0"/>
          <a:stretch/>
        </p:blipFill>
        <p:spPr>
          <a:xfrm>
            <a:off x="-12900" y="1175"/>
            <a:ext cx="1540450" cy="1071101"/>
          </a:xfrm>
          <a:prstGeom prst="rect">
            <a:avLst/>
          </a:prstGeom>
          <a:noFill/>
          <a:ln>
            <a:noFill/>
          </a:ln>
        </p:spPr>
      </p:pic>
      <p:pic>
        <p:nvPicPr>
          <p:cNvPr descr="3D Bar Graph Meeting | Linkware Freebie Image use it however… | Flickr" id="259" name="Google Shape;259;g71694ae125_1_37"/>
          <p:cNvPicPr preferRelativeResize="0"/>
          <p:nvPr/>
        </p:nvPicPr>
        <p:blipFill rotWithShape="1">
          <a:blip r:embed="rId6">
            <a:alphaModFix/>
          </a:blip>
          <a:srcRect b="0" l="0" r="0" t="0"/>
          <a:stretch/>
        </p:blipFill>
        <p:spPr>
          <a:xfrm>
            <a:off x="10466150" y="0"/>
            <a:ext cx="1725850" cy="1071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descr="Students 4 Best EvidenceNominal, ordinal, or numerical variables? - Students 4 Best Evidence" id="264" name="Google Shape;264;g71694ae125_1_91"/>
          <p:cNvPicPr preferRelativeResize="0"/>
          <p:nvPr/>
        </p:nvPicPr>
        <p:blipFill rotWithShape="1">
          <a:blip r:embed="rId3">
            <a:alphaModFix/>
          </a:blip>
          <a:srcRect b="0" l="0" r="0" t="0"/>
          <a:stretch/>
        </p:blipFill>
        <p:spPr>
          <a:xfrm>
            <a:off x="0" y="0"/>
            <a:ext cx="1653400" cy="1065624"/>
          </a:xfrm>
          <a:prstGeom prst="rect">
            <a:avLst/>
          </a:prstGeom>
          <a:noFill/>
          <a:ln>
            <a:noFill/>
          </a:ln>
        </p:spPr>
      </p:pic>
      <p:pic>
        <p:nvPicPr>
          <p:cNvPr descr="Progressive Charlestown: “Man Drills 22 Holes in His Head – AND LIVES!&quot;" id="265" name="Google Shape;265;g71694ae125_1_91"/>
          <p:cNvPicPr preferRelativeResize="0"/>
          <p:nvPr/>
        </p:nvPicPr>
        <p:blipFill rotWithShape="1">
          <a:blip r:embed="rId4">
            <a:alphaModFix/>
          </a:blip>
          <a:srcRect b="0" l="0" r="0" t="0"/>
          <a:stretch/>
        </p:blipFill>
        <p:spPr>
          <a:xfrm>
            <a:off x="10195025" y="0"/>
            <a:ext cx="1996975" cy="1286775"/>
          </a:xfrm>
          <a:prstGeom prst="rect">
            <a:avLst/>
          </a:prstGeom>
          <a:noFill/>
          <a:ln>
            <a:noFill/>
          </a:ln>
        </p:spPr>
      </p:pic>
      <p:sp>
        <p:nvSpPr>
          <p:cNvPr id="266" name="Google Shape;266;g71694ae125_1_91"/>
          <p:cNvSpPr txBox="1"/>
          <p:nvPr>
            <p:ph type="title"/>
          </p:nvPr>
        </p:nvSpPr>
        <p:spPr>
          <a:xfrm>
            <a:off x="3429000" y="1173825"/>
            <a:ext cx="43890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Factors and Analysis</a:t>
            </a:r>
            <a:endParaRPr sz="3600"/>
          </a:p>
        </p:txBody>
      </p:sp>
      <p:sp>
        <p:nvSpPr>
          <p:cNvPr id="267" name="Google Shape;267;g71694ae125_1_91"/>
          <p:cNvSpPr txBox="1"/>
          <p:nvPr>
            <p:ph idx="1" type="body"/>
          </p:nvPr>
        </p:nvSpPr>
        <p:spPr>
          <a:xfrm>
            <a:off x="1451579" y="2015732"/>
            <a:ext cx="9603300" cy="34506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Measures: Redfin Estimate and House prices difference. (Redfin Estimate is the estimated house price given by Redfin)</a:t>
            </a:r>
            <a:endParaRPr/>
          </a:p>
          <a:p>
            <a:pPr indent="-342900" lvl="0" marL="457200" rtl="0" algn="l">
              <a:spcBef>
                <a:spcPts val="0"/>
              </a:spcBef>
              <a:spcAft>
                <a:spcPts val="0"/>
              </a:spcAft>
              <a:buSzPts val="1800"/>
              <a:buChar char="❖"/>
            </a:pPr>
            <a:r>
              <a:rPr lang="en-US"/>
              <a:t>Group by: Cities and areas</a:t>
            </a:r>
            <a:endParaRPr/>
          </a:p>
          <a:p>
            <a:pPr indent="-342900" lvl="0" marL="457200" rtl="0" algn="l">
              <a:spcBef>
                <a:spcPts val="0"/>
              </a:spcBef>
              <a:spcAft>
                <a:spcPts val="0"/>
              </a:spcAft>
              <a:buSzPts val="1800"/>
              <a:buChar char="❖"/>
            </a:pPr>
            <a:r>
              <a:rPr lang="en-US"/>
              <a:t>Library used: Matplotlib</a:t>
            </a:r>
            <a:endParaRPr/>
          </a:p>
          <a:p>
            <a:pPr indent="-342900" lvl="0" marL="457200" rtl="0" algn="l">
              <a:spcBef>
                <a:spcPts val="0"/>
              </a:spcBef>
              <a:spcAft>
                <a:spcPts val="0"/>
              </a:spcAft>
              <a:buSzPts val="1800"/>
              <a:buChar char="❖"/>
            </a:pPr>
            <a:r>
              <a:rPr lang="en-US"/>
              <a:t>Graph:</a:t>
            </a:r>
            <a:endParaRPr/>
          </a:p>
          <a:p>
            <a:pPr indent="-342900" lvl="1" marL="914400" rtl="0" algn="l">
              <a:spcBef>
                <a:spcPts val="0"/>
              </a:spcBef>
              <a:spcAft>
                <a:spcPts val="0"/>
              </a:spcAft>
              <a:buSzPts val="1800"/>
              <a:buChar char="➢"/>
            </a:pPr>
            <a:r>
              <a:rPr lang="en-US"/>
              <a:t>A line graph was created with x-axis as price and y-axis as house count showing two different lines for actual house price and redfin estimate of selected 11 cities.</a:t>
            </a:r>
            <a:endParaRPr/>
          </a:p>
          <a:p>
            <a:pPr indent="-342900" lvl="1" marL="914400" rtl="0" algn="l">
              <a:spcBef>
                <a:spcPts val="0"/>
              </a:spcBef>
              <a:spcAft>
                <a:spcPts val="0"/>
              </a:spcAft>
              <a:buSzPts val="1800"/>
              <a:buChar char="➢"/>
            </a:pPr>
            <a:r>
              <a:rPr lang="en-US"/>
              <a:t>4 subplots for San francisco, Palo Alto, Fremont and San Jose were created in a figure for better visualization of the actual house prices and redfin estimate.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g71694ae125_1_197"/>
          <p:cNvSpPr txBox="1"/>
          <p:nvPr>
            <p:ph type="title"/>
          </p:nvPr>
        </p:nvSpPr>
        <p:spPr>
          <a:xfrm>
            <a:off x="55650" y="0"/>
            <a:ext cx="12080700" cy="105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Comparison of Redfin Estimate and Actual house  between selected cities</a:t>
            </a:r>
            <a:endParaRPr sz="3600"/>
          </a:p>
          <a:p>
            <a:pPr indent="0" lvl="0" marL="0" rtl="0" algn="l">
              <a:spcBef>
                <a:spcPts val="0"/>
              </a:spcBef>
              <a:spcAft>
                <a:spcPts val="0"/>
              </a:spcAft>
              <a:buNone/>
            </a:pPr>
            <a:r>
              <a:t/>
            </a:r>
            <a:endParaRPr sz="3600"/>
          </a:p>
        </p:txBody>
      </p:sp>
      <p:pic>
        <p:nvPicPr>
          <p:cNvPr id="273" name="Google Shape;273;g71694ae125_1_197"/>
          <p:cNvPicPr preferRelativeResize="0"/>
          <p:nvPr/>
        </p:nvPicPr>
        <p:blipFill>
          <a:blip r:embed="rId3">
            <a:alphaModFix/>
          </a:blip>
          <a:stretch>
            <a:fillRect/>
          </a:stretch>
        </p:blipFill>
        <p:spPr>
          <a:xfrm>
            <a:off x="0" y="1204800"/>
            <a:ext cx="12136349" cy="565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g71694ae125_1_212"/>
          <p:cNvSpPr txBox="1"/>
          <p:nvPr>
            <p:ph type="title"/>
          </p:nvPr>
        </p:nvSpPr>
        <p:spPr>
          <a:xfrm>
            <a:off x="55650" y="0"/>
            <a:ext cx="12080700" cy="1052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Comparison of Redfin Estimate and Actual house  between different areas in Bay area</a:t>
            </a:r>
            <a:endParaRPr sz="3600"/>
          </a:p>
        </p:txBody>
      </p:sp>
      <p:pic>
        <p:nvPicPr>
          <p:cNvPr id="279" name="Google Shape;279;g71694ae125_1_212"/>
          <p:cNvPicPr preferRelativeResize="0"/>
          <p:nvPr/>
        </p:nvPicPr>
        <p:blipFill>
          <a:blip r:embed="rId3">
            <a:alphaModFix/>
          </a:blip>
          <a:stretch>
            <a:fillRect/>
          </a:stretch>
        </p:blipFill>
        <p:spPr>
          <a:xfrm>
            <a:off x="0" y="1204800"/>
            <a:ext cx="12191999" cy="5653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descr="Students 4 Best EvidenceNominal, ordinal, or numerical variables? - Students 4 Best Evidence" id="284" name="Google Shape;284;g71694ae125_1_112"/>
          <p:cNvPicPr preferRelativeResize="0"/>
          <p:nvPr/>
        </p:nvPicPr>
        <p:blipFill rotWithShape="1">
          <a:blip r:embed="rId3">
            <a:alphaModFix/>
          </a:blip>
          <a:srcRect b="0" l="0" r="0" t="0"/>
          <a:stretch/>
        </p:blipFill>
        <p:spPr>
          <a:xfrm>
            <a:off x="0" y="0"/>
            <a:ext cx="1653400" cy="1065624"/>
          </a:xfrm>
          <a:prstGeom prst="rect">
            <a:avLst/>
          </a:prstGeom>
          <a:noFill/>
          <a:ln>
            <a:noFill/>
          </a:ln>
        </p:spPr>
      </p:pic>
      <p:pic>
        <p:nvPicPr>
          <p:cNvPr descr="Progressive Charlestown: “Man Drills 22 Holes in His Head – AND LIVES!&quot;" id="285" name="Google Shape;285;g71694ae125_1_112"/>
          <p:cNvPicPr preferRelativeResize="0"/>
          <p:nvPr/>
        </p:nvPicPr>
        <p:blipFill rotWithShape="1">
          <a:blip r:embed="rId4">
            <a:alphaModFix/>
          </a:blip>
          <a:srcRect b="0" l="0" r="0" t="0"/>
          <a:stretch/>
        </p:blipFill>
        <p:spPr>
          <a:xfrm>
            <a:off x="10195025" y="0"/>
            <a:ext cx="1996975" cy="1286775"/>
          </a:xfrm>
          <a:prstGeom prst="rect">
            <a:avLst/>
          </a:prstGeom>
          <a:noFill/>
          <a:ln>
            <a:noFill/>
          </a:ln>
        </p:spPr>
      </p:pic>
      <p:sp>
        <p:nvSpPr>
          <p:cNvPr id="286" name="Google Shape;286;g71694ae125_1_112"/>
          <p:cNvSpPr txBox="1"/>
          <p:nvPr>
            <p:ph type="title"/>
          </p:nvPr>
        </p:nvSpPr>
        <p:spPr>
          <a:xfrm>
            <a:off x="4273050" y="1173825"/>
            <a:ext cx="35448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Conclusion</a:t>
            </a:r>
            <a:endParaRPr sz="3600"/>
          </a:p>
        </p:txBody>
      </p:sp>
      <p:sp>
        <p:nvSpPr>
          <p:cNvPr id="287" name="Google Shape;287;g71694ae125_1_112"/>
          <p:cNvSpPr txBox="1"/>
          <p:nvPr>
            <p:ph idx="1" type="body"/>
          </p:nvPr>
        </p:nvSpPr>
        <p:spPr>
          <a:xfrm>
            <a:off x="1451575" y="2015724"/>
            <a:ext cx="9603300" cy="39876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Graph 1: After deep reading, we can say that in most cases, </a:t>
            </a:r>
            <a:r>
              <a:rPr lang="en-US"/>
              <a:t>Redfin Estimate was in the range of actual house prices. There was very less fluctuation between these prices. </a:t>
            </a:r>
            <a:endParaRPr/>
          </a:p>
          <a:p>
            <a:pPr indent="-342900" lvl="0" marL="457200" rtl="0" algn="l">
              <a:spcBef>
                <a:spcPts val="0"/>
              </a:spcBef>
              <a:spcAft>
                <a:spcPts val="0"/>
              </a:spcAft>
              <a:buSzPts val="1800"/>
              <a:buChar char="❖"/>
            </a:pPr>
            <a:r>
              <a:rPr lang="en-US"/>
              <a:t>To get proper picture of this fluctuation: 4 cities were selected from different areas.</a:t>
            </a:r>
            <a:endParaRPr/>
          </a:p>
          <a:p>
            <a:pPr indent="-342900" lvl="0" marL="457200" rtl="0" algn="l">
              <a:spcBef>
                <a:spcPts val="0"/>
              </a:spcBef>
              <a:spcAft>
                <a:spcPts val="0"/>
              </a:spcAft>
              <a:buSzPts val="1800"/>
              <a:buChar char="❖"/>
            </a:pPr>
            <a:r>
              <a:rPr lang="en-US"/>
              <a:t>In majority of cases, Redfin Estimate was higher than the actual house prices except Palo Alto which is outlier where house prices are very high than the Redfin Estimate.</a:t>
            </a:r>
            <a:endParaRPr/>
          </a:p>
          <a:p>
            <a:pPr indent="-342900" lvl="0" marL="457200" rtl="0" algn="l">
              <a:spcBef>
                <a:spcPts val="0"/>
              </a:spcBef>
              <a:spcAft>
                <a:spcPts val="0"/>
              </a:spcAft>
              <a:buSzPts val="1800"/>
              <a:buChar char="❖"/>
            </a:pPr>
            <a:r>
              <a:rPr lang="en-US"/>
              <a:t>Concludingly, Redfin Estimate:</a:t>
            </a:r>
            <a:endParaRPr/>
          </a:p>
          <a:p>
            <a:pPr indent="-342900" lvl="1" marL="914400" rtl="0" algn="l">
              <a:spcBef>
                <a:spcPts val="0"/>
              </a:spcBef>
              <a:spcAft>
                <a:spcPts val="0"/>
              </a:spcAft>
              <a:buSzPts val="1800"/>
              <a:buChar char="➢"/>
            </a:pPr>
            <a:r>
              <a:rPr lang="en-US"/>
              <a:t>attracts buyers for any property</a:t>
            </a:r>
            <a:endParaRPr/>
          </a:p>
          <a:p>
            <a:pPr indent="-342900" lvl="1" marL="914400" rtl="0" algn="l">
              <a:spcBef>
                <a:spcPts val="0"/>
              </a:spcBef>
              <a:spcAft>
                <a:spcPts val="0"/>
              </a:spcAft>
              <a:buSzPts val="1800"/>
              <a:buChar char="➢"/>
            </a:pPr>
            <a:r>
              <a:rPr lang="en-US"/>
              <a:t>Helps buyer for bidding as this estimate is higher than the price which gives a buyer an estimation for bidding.</a:t>
            </a:r>
            <a:endParaRPr/>
          </a:p>
          <a:p>
            <a:pPr indent="-342900" lvl="1" marL="914400" rtl="0" algn="l">
              <a:spcBef>
                <a:spcPts val="0"/>
              </a:spcBef>
              <a:spcAft>
                <a:spcPts val="0"/>
              </a:spcAft>
              <a:buSzPts val="1800"/>
              <a:buChar char="➢"/>
            </a:pPr>
            <a:r>
              <a:rPr lang="en-US"/>
              <a:t>Cases where this redfin estimate is lower than the actual house price because in that cases only the land values is estimated.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1"/>
          <p:cNvSpPr txBox="1"/>
          <p:nvPr/>
        </p:nvSpPr>
        <p:spPr>
          <a:xfrm>
            <a:off x="2673450" y="2462100"/>
            <a:ext cx="5484300" cy="1314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6000">
                <a:solidFill>
                  <a:schemeClr val="dk1"/>
                </a:solidFill>
                <a:latin typeface="Gill Sans"/>
                <a:ea typeface="Gill Sans"/>
                <a:cs typeface="Gill Sans"/>
                <a:sym typeface="Gill Sans"/>
              </a:rPr>
              <a:t>THANK YOU</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g71694ae125_1_14"/>
          <p:cNvSpPr txBox="1"/>
          <p:nvPr>
            <p:ph type="title"/>
          </p:nvPr>
        </p:nvSpPr>
        <p:spPr>
          <a:xfrm>
            <a:off x="1451575" y="907375"/>
            <a:ext cx="9603300" cy="963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Arial"/>
              <a:buNone/>
            </a:pPr>
            <a:r>
              <a:rPr lang="en-US" sz="3600">
                <a:solidFill>
                  <a:srgbClr val="000000"/>
                </a:solidFill>
                <a:latin typeface="Merriweather"/>
                <a:ea typeface="Merriweather"/>
                <a:cs typeface="Merriweather"/>
                <a:sym typeface="Merriweather"/>
              </a:rPr>
              <a:t>     Data Collection and Web S</a:t>
            </a:r>
            <a:r>
              <a:rPr lang="en-US" sz="3600">
                <a:solidFill>
                  <a:srgbClr val="000000"/>
                </a:solidFill>
                <a:latin typeface="Merriweather"/>
                <a:ea typeface="Merriweather"/>
                <a:cs typeface="Merriweather"/>
                <a:sym typeface="Merriweather"/>
              </a:rPr>
              <a:t>craping</a:t>
            </a:r>
            <a:endParaRPr sz="3600">
              <a:solidFill>
                <a:srgbClr val="000000"/>
              </a:solidFill>
              <a:latin typeface="Merriweather"/>
              <a:ea typeface="Merriweather"/>
              <a:cs typeface="Merriweather"/>
              <a:sym typeface="Merriweather"/>
            </a:endParaRPr>
          </a:p>
        </p:txBody>
      </p:sp>
      <p:pic>
        <p:nvPicPr>
          <p:cNvPr descr="Elizabeth Dargan Chase" id="119" name="Google Shape;119;g71694ae125_1_14"/>
          <p:cNvPicPr preferRelativeResize="0"/>
          <p:nvPr/>
        </p:nvPicPr>
        <p:blipFill rotWithShape="1">
          <a:blip r:embed="rId3">
            <a:alphaModFix/>
          </a:blip>
          <a:srcRect b="0" l="0" r="0" t="0"/>
          <a:stretch/>
        </p:blipFill>
        <p:spPr>
          <a:xfrm>
            <a:off x="16600" y="2500"/>
            <a:ext cx="1603525" cy="1141500"/>
          </a:xfrm>
          <a:prstGeom prst="rect">
            <a:avLst/>
          </a:prstGeom>
          <a:noFill/>
          <a:ln>
            <a:noFill/>
          </a:ln>
        </p:spPr>
      </p:pic>
      <p:pic>
        <p:nvPicPr>
          <p:cNvPr descr="&lt;strong&gt;Redfin&lt;/strong&gt; Launches in the Twin Cities: A Tech-Powered &lt;strong&gt;Real-Estate&lt;/strong&gt; Brokerage Founded by Software ..." id="120" name="Google Shape;120;g71694ae125_1_14"/>
          <p:cNvPicPr preferRelativeResize="0"/>
          <p:nvPr/>
        </p:nvPicPr>
        <p:blipFill rotWithShape="1">
          <a:blip r:embed="rId4">
            <a:alphaModFix/>
          </a:blip>
          <a:srcRect b="0" l="0" r="0" t="0"/>
          <a:stretch/>
        </p:blipFill>
        <p:spPr>
          <a:xfrm>
            <a:off x="7747003" y="5325046"/>
            <a:ext cx="4445000" cy="762000"/>
          </a:xfrm>
          <a:prstGeom prst="rect">
            <a:avLst/>
          </a:prstGeom>
          <a:noFill/>
          <a:ln>
            <a:noFill/>
          </a:ln>
        </p:spPr>
      </p:pic>
      <p:pic>
        <p:nvPicPr>
          <p:cNvPr descr="&lt;strong&gt;Home&lt;/strong&gt; White &lt;strong&gt;Background&lt;/strong&gt; Images | AWB" id="121" name="Google Shape;121;g71694ae125_1_14"/>
          <p:cNvPicPr preferRelativeResize="0"/>
          <p:nvPr/>
        </p:nvPicPr>
        <p:blipFill rotWithShape="1">
          <a:blip r:embed="rId5">
            <a:alphaModFix/>
          </a:blip>
          <a:srcRect b="0" l="0" r="0" t="0"/>
          <a:stretch/>
        </p:blipFill>
        <p:spPr>
          <a:xfrm>
            <a:off x="10413600" y="1975"/>
            <a:ext cx="1801701" cy="1264124"/>
          </a:xfrm>
          <a:prstGeom prst="rect">
            <a:avLst/>
          </a:prstGeom>
          <a:noFill/>
          <a:ln>
            <a:noFill/>
          </a:ln>
        </p:spPr>
      </p:pic>
      <p:sp>
        <p:nvSpPr>
          <p:cNvPr id="122" name="Google Shape;122;g71694ae125_1_14"/>
          <p:cNvSpPr txBox="1"/>
          <p:nvPr>
            <p:ph idx="1" type="body"/>
          </p:nvPr>
        </p:nvSpPr>
        <p:spPr>
          <a:xfrm>
            <a:off x="1451579" y="2015732"/>
            <a:ext cx="9603300" cy="34506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Site used:- Redfin</a:t>
            </a:r>
            <a:endParaRPr/>
          </a:p>
          <a:p>
            <a:pPr indent="-342900" lvl="0" marL="457200" rtl="0" algn="l">
              <a:spcBef>
                <a:spcPts val="0"/>
              </a:spcBef>
              <a:spcAft>
                <a:spcPts val="0"/>
              </a:spcAft>
              <a:buSzPts val="1800"/>
              <a:buChar char="❖"/>
            </a:pPr>
            <a:r>
              <a:rPr lang="en-US"/>
              <a:t>Web scraping tools:- Beautiful soup, regex and JSON load</a:t>
            </a:r>
            <a:endParaRPr/>
          </a:p>
          <a:p>
            <a:pPr indent="-342900" lvl="0" marL="457200" rtl="0" algn="l">
              <a:spcBef>
                <a:spcPts val="0"/>
              </a:spcBef>
              <a:spcAft>
                <a:spcPts val="0"/>
              </a:spcAft>
              <a:buSzPts val="1800"/>
              <a:buChar char="❖"/>
            </a:pPr>
            <a:r>
              <a:rPr lang="en-US"/>
              <a:t>Selected different columns for dataframe </a:t>
            </a:r>
            <a:endParaRPr/>
          </a:p>
          <a:p>
            <a:pPr indent="-342900" lvl="0" marL="457200" rtl="0" algn="l">
              <a:spcBef>
                <a:spcPts val="0"/>
              </a:spcBef>
              <a:spcAft>
                <a:spcPts val="0"/>
              </a:spcAft>
              <a:buSzPts val="1800"/>
              <a:buChar char="❖"/>
            </a:pPr>
            <a:r>
              <a:rPr lang="en-US"/>
              <a:t>Created CSV file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descr="Elizabeth Dargan Chase" id="127" name="Google Shape;127;g71694ae125_1_23"/>
          <p:cNvPicPr preferRelativeResize="0"/>
          <p:nvPr/>
        </p:nvPicPr>
        <p:blipFill rotWithShape="1">
          <a:blip r:embed="rId3">
            <a:alphaModFix/>
          </a:blip>
          <a:srcRect b="0" l="0" r="0" t="0"/>
          <a:stretch/>
        </p:blipFill>
        <p:spPr>
          <a:xfrm>
            <a:off x="16600" y="2500"/>
            <a:ext cx="1603525" cy="1141500"/>
          </a:xfrm>
          <a:prstGeom prst="rect">
            <a:avLst/>
          </a:prstGeom>
          <a:noFill/>
          <a:ln>
            <a:noFill/>
          </a:ln>
        </p:spPr>
      </p:pic>
      <p:pic>
        <p:nvPicPr>
          <p:cNvPr descr="&lt;strong&gt;Home&lt;/strong&gt; White &lt;strong&gt;Background&lt;/strong&gt; Images | AWB" id="128" name="Google Shape;128;g71694ae125_1_23"/>
          <p:cNvPicPr preferRelativeResize="0"/>
          <p:nvPr/>
        </p:nvPicPr>
        <p:blipFill rotWithShape="1">
          <a:blip r:embed="rId4">
            <a:alphaModFix/>
          </a:blip>
          <a:srcRect b="0" l="0" r="0" t="0"/>
          <a:stretch/>
        </p:blipFill>
        <p:spPr>
          <a:xfrm>
            <a:off x="10413600" y="1975"/>
            <a:ext cx="1801701" cy="1264124"/>
          </a:xfrm>
          <a:prstGeom prst="rect">
            <a:avLst/>
          </a:prstGeom>
          <a:noFill/>
          <a:ln>
            <a:noFill/>
          </a:ln>
        </p:spPr>
      </p:pic>
      <p:sp>
        <p:nvSpPr>
          <p:cNvPr id="129" name="Google Shape;129;g71694ae125_1_23"/>
          <p:cNvSpPr txBox="1"/>
          <p:nvPr>
            <p:ph type="title"/>
          </p:nvPr>
        </p:nvSpPr>
        <p:spPr>
          <a:xfrm>
            <a:off x="3434300" y="822800"/>
            <a:ext cx="7303500" cy="963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Arial"/>
              <a:buNone/>
            </a:pPr>
            <a:r>
              <a:rPr lang="en-US" sz="3600">
                <a:solidFill>
                  <a:srgbClr val="000000"/>
                </a:solidFill>
                <a:latin typeface="Merriweather"/>
                <a:ea typeface="Merriweather"/>
                <a:cs typeface="Merriweather"/>
                <a:sym typeface="Merriweather"/>
              </a:rPr>
              <a:t>     Data Cleaning</a:t>
            </a:r>
            <a:endParaRPr sz="3600">
              <a:solidFill>
                <a:srgbClr val="000000"/>
              </a:solidFill>
              <a:latin typeface="Merriweather"/>
              <a:ea typeface="Merriweather"/>
              <a:cs typeface="Merriweather"/>
              <a:sym typeface="Merriweather"/>
            </a:endParaRPr>
          </a:p>
        </p:txBody>
      </p:sp>
      <p:sp>
        <p:nvSpPr>
          <p:cNvPr id="130" name="Google Shape;130;g71694ae125_1_23"/>
          <p:cNvSpPr txBox="1"/>
          <p:nvPr>
            <p:ph idx="1" type="body"/>
          </p:nvPr>
        </p:nvSpPr>
        <p:spPr>
          <a:xfrm>
            <a:off x="1514954" y="2618057"/>
            <a:ext cx="9603300" cy="34506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 sign removed from house prices and Redfin estimate.</a:t>
            </a:r>
            <a:endParaRPr/>
          </a:p>
          <a:p>
            <a:pPr indent="-342900" lvl="0" marL="457200" rtl="0" algn="l">
              <a:spcBef>
                <a:spcPts val="0"/>
              </a:spcBef>
              <a:spcAft>
                <a:spcPts val="0"/>
              </a:spcAft>
              <a:buSzPts val="1800"/>
              <a:buChar char="❖"/>
            </a:pPr>
            <a:r>
              <a:rPr lang="en-US"/>
              <a:t>Replaced city names to uppercase.</a:t>
            </a:r>
            <a:endParaRPr/>
          </a:p>
          <a:p>
            <a:pPr indent="-342900" lvl="0" marL="457200" rtl="0" algn="l">
              <a:spcBef>
                <a:spcPts val="0"/>
              </a:spcBef>
              <a:spcAft>
                <a:spcPts val="0"/>
              </a:spcAft>
              <a:buSzPts val="1800"/>
              <a:buChar char="❖"/>
            </a:pPr>
            <a:r>
              <a:rPr lang="en-US"/>
              <a:t>Data filtration of eleven selected cities.</a:t>
            </a:r>
            <a:endParaRPr/>
          </a:p>
          <a:p>
            <a:pPr indent="-342900" lvl="0" marL="457200" rtl="0" algn="l">
              <a:spcBef>
                <a:spcPts val="0"/>
              </a:spcBef>
              <a:spcAft>
                <a:spcPts val="0"/>
              </a:spcAft>
              <a:buSzPts val="1800"/>
              <a:buChar char="❖"/>
            </a:pPr>
            <a:r>
              <a:rPr lang="en-US"/>
              <a:t>Small dataframes of each city data</a:t>
            </a:r>
            <a:endParaRPr/>
          </a:p>
          <a:p>
            <a:pPr indent="0" lvl="0" marL="0" rtl="0" algn="l">
              <a:spcBef>
                <a:spcPts val="1000"/>
              </a:spcBef>
              <a:spcAft>
                <a:spcPts val="0"/>
              </a:spcAft>
              <a:buNone/>
            </a:pP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Elizabeth Dargan Chase" id="135" name="Google Shape;135;g71694ae125_1_44"/>
          <p:cNvPicPr preferRelativeResize="0"/>
          <p:nvPr/>
        </p:nvPicPr>
        <p:blipFill rotWithShape="1">
          <a:blip r:embed="rId3">
            <a:alphaModFix/>
          </a:blip>
          <a:srcRect b="0" l="0" r="0" t="0"/>
          <a:stretch/>
        </p:blipFill>
        <p:spPr>
          <a:xfrm>
            <a:off x="16600" y="2500"/>
            <a:ext cx="1603525" cy="1141500"/>
          </a:xfrm>
          <a:prstGeom prst="rect">
            <a:avLst/>
          </a:prstGeom>
          <a:noFill/>
          <a:ln>
            <a:noFill/>
          </a:ln>
        </p:spPr>
      </p:pic>
      <p:pic>
        <p:nvPicPr>
          <p:cNvPr descr="&lt;strong&gt;Home&lt;/strong&gt; White &lt;strong&gt;Background&lt;/strong&gt; Images | AWB" id="136" name="Google Shape;136;g71694ae125_1_44"/>
          <p:cNvPicPr preferRelativeResize="0"/>
          <p:nvPr/>
        </p:nvPicPr>
        <p:blipFill rotWithShape="1">
          <a:blip r:embed="rId4">
            <a:alphaModFix/>
          </a:blip>
          <a:srcRect b="0" l="0" r="0" t="0"/>
          <a:stretch/>
        </p:blipFill>
        <p:spPr>
          <a:xfrm>
            <a:off x="10413600" y="1975"/>
            <a:ext cx="1801701" cy="1264124"/>
          </a:xfrm>
          <a:prstGeom prst="rect">
            <a:avLst/>
          </a:prstGeom>
          <a:noFill/>
          <a:ln>
            <a:noFill/>
          </a:ln>
        </p:spPr>
      </p:pic>
      <p:sp>
        <p:nvSpPr>
          <p:cNvPr id="137" name="Google Shape;137;g71694ae125_1_44"/>
          <p:cNvSpPr txBox="1"/>
          <p:nvPr>
            <p:ph type="title"/>
          </p:nvPr>
        </p:nvSpPr>
        <p:spPr>
          <a:xfrm>
            <a:off x="2373925" y="1280000"/>
            <a:ext cx="8364000" cy="963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Arial"/>
              <a:buNone/>
            </a:pPr>
            <a:r>
              <a:rPr lang="en-US" sz="3600">
                <a:solidFill>
                  <a:srgbClr val="000000"/>
                </a:solidFill>
                <a:latin typeface="Merriweather"/>
                <a:ea typeface="Merriweather"/>
                <a:cs typeface="Merriweather"/>
                <a:sym typeface="Merriweather"/>
              </a:rPr>
              <a:t>Data Analysis and Visualization</a:t>
            </a:r>
            <a:endParaRPr sz="3600">
              <a:solidFill>
                <a:srgbClr val="000000"/>
              </a:solidFill>
              <a:latin typeface="Merriweather"/>
              <a:ea typeface="Merriweather"/>
              <a:cs typeface="Merriweather"/>
              <a:sym typeface="Merriweather"/>
            </a:endParaRPr>
          </a:p>
        </p:txBody>
      </p:sp>
      <p:sp>
        <p:nvSpPr>
          <p:cNvPr id="138" name="Google Shape;138;g71694ae125_1_44"/>
          <p:cNvSpPr txBox="1"/>
          <p:nvPr>
            <p:ph idx="1" type="body"/>
          </p:nvPr>
        </p:nvSpPr>
        <p:spPr>
          <a:xfrm>
            <a:off x="1420000" y="2185449"/>
            <a:ext cx="9603300" cy="2024400"/>
          </a:xfrm>
          <a:prstGeom prst="rect">
            <a:avLst/>
          </a:prstGeom>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Analysis was done on the basis of below three research questions:</a:t>
            </a:r>
            <a:endParaRPr/>
          </a:p>
          <a:p>
            <a:pPr indent="-342900" lvl="1" marL="914400" rtl="0" algn="l">
              <a:spcBef>
                <a:spcPts val="0"/>
              </a:spcBef>
              <a:spcAft>
                <a:spcPts val="0"/>
              </a:spcAft>
              <a:buSzPts val="1800"/>
              <a:buChar char="➢"/>
            </a:pPr>
            <a:r>
              <a:rPr lang="en-US"/>
              <a:t>What are the statistical measures of house prices of selected cities in Bay area?</a:t>
            </a:r>
            <a:endParaRPr/>
          </a:p>
          <a:p>
            <a:pPr indent="-342900" lvl="1" marL="914400" rtl="0" algn="l">
              <a:spcBef>
                <a:spcPts val="0"/>
              </a:spcBef>
              <a:spcAft>
                <a:spcPts val="0"/>
              </a:spcAft>
              <a:buSzPts val="1800"/>
              <a:buChar char="➢"/>
            </a:pPr>
            <a:r>
              <a:rPr lang="en-US"/>
              <a:t>How house prices varies with different property types of selected cities in Bay area?</a:t>
            </a:r>
            <a:endParaRPr/>
          </a:p>
          <a:p>
            <a:pPr indent="-342900" lvl="1" marL="914400" rtl="0" algn="l">
              <a:spcBef>
                <a:spcPts val="0"/>
              </a:spcBef>
              <a:spcAft>
                <a:spcPts val="0"/>
              </a:spcAft>
              <a:buSzPts val="1800"/>
              <a:buChar char="➢"/>
            </a:pPr>
            <a:r>
              <a:rPr lang="en-US"/>
              <a:t>What is the fluctuation between actual house prices and Redfin Estimate price </a:t>
            </a:r>
            <a:r>
              <a:rPr lang="en-US"/>
              <a:t>of selected cities in Bay area?</a:t>
            </a:r>
            <a:endParaRPr/>
          </a:p>
          <a:p>
            <a:pPr indent="0" lvl="0" marL="0" rtl="0" algn="l">
              <a:spcBef>
                <a:spcPts val="1000"/>
              </a:spcBef>
              <a:spcAft>
                <a:spcPts val="0"/>
              </a:spcAft>
              <a:buNone/>
            </a:pPr>
            <a:r>
              <a:rPr lang="en-US"/>
              <a:t> </a:t>
            </a:r>
            <a:endParaRPr/>
          </a:p>
        </p:txBody>
      </p:sp>
      <p:pic>
        <p:nvPicPr>
          <p:cNvPr descr="Special Topics in Interactive Art &amp; Computational Design » Looking Outwards – &lt;strong&gt;Data Visualization&lt;/strong&gt;" id="139" name="Google Shape;139;g71694ae125_1_44"/>
          <p:cNvPicPr preferRelativeResize="0"/>
          <p:nvPr/>
        </p:nvPicPr>
        <p:blipFill rotWithShape="1">
          <a:blip r:embed="rId5">
            <a:alphaModFix/>
          </a:blip>
          <a:srcRect b="0" l="0" r="0" t="0"/>
          <a:stretch/>
        </p:blipFill>
        <p:spPr>
          <a:xfrm>
            <a:off x="3784450" y="4397375"/>
            <a:ext cx="3780477" cy="1648226"/>
          </a:xfrm>
          <a:prstGeom prst="rect">
            <a:avLst/>
          </a:prstGeom>
          <a:noFill/>
          <a:ln>
            <a:noFill/>
          </a:ln>
        </p:spPr>
      </p:pic>
      <p:pic>
        <p:nvPicPr>
          <p:cNvPr descr="raster - How to export &lt;strong&gt;data&lt;/strong&gt; from saga or tas into excel? - Geographic Information Systems Stack ..." id="140" name="Google Shape;140;g71694ae125_1_44"/>
          <p:cNvPicPr preferRelativeResize="0"/>
          <p:nvPr/>
        </p:nvPicPr>
        <p:blipFill rotWithShape="1">
          <a:blip r:embed="rId6">
            <a:alphaModFix/>
          </a:blip>
          <a:srcRect b="-37800" l="0" r="0" t="37800"/>
          <a:stretch/>
        </p:blipFill>
        <p:spPr>
          <a:xfrm>
            <a:off x="865175" y="4706850"/>
            <a:ext cx="1846401" cy="1648226"/>
          </a:xfrm>
          <a:prstGeom prst="rect">
            <a:avLst/>
          </a:prstGeom>
          <a:noFill/>
          <a:ln>
            <a:noFill/>
          </a:ln>
        </p:spPr>
      </p:pic>
      <p:sp>
        <p:nvSpPr>
          <p:cNvPr id="141" name="Google Shape;141;g71694ae125_1_44"/>
          <p:cNvSpPr/>
          <p:nvPr/>
        </p:nvSpPr>
        <p:spPr>
          <a:xfrm>
            <a:off x="2933125" y="4995200"/>
            <a:ext cx="631500" cy="40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71694ae125_1_44"/>
          <p:cNvSpPr/>
          <p:nvPr/>
        </p:nvSpPr>
        <p:spPr>
          <a:xfrm>
            <a:off x="8146400" y="4977625"/>
            <a:ext cx="631500" cy="40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g71694ae125_1_44"/>
          <p:cNvPicPr preferRelativeResize="0"/>
          <p:nvPr/>
        </p:nvPicPr>
        <p:blipFill>
          <a:blip r:embed="rId7">
            <a:alphaModFix/>
          </a:blip>
          <a:stretch>
            <a:fillRect/>
          </a:stretch>
        </p:blipFill>
        <p:spPr>
          <a:xfrm>
            <a:off x="8930300" y="4590850"/>
            <a:ext cx="2770500" cy="146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7" name="Shape 147"/>
        <p:cNvGrpSpPr/>
        <p:nvPr/>
      </p:nvGrpSpPr>
      <p:grpSpPr>
        <a:xfrm>
          <a:off x="0" y="0"/>
          <a:ext cx="0" cy="0"/>
          <a:chOff x="0" y="0"/>
          <a:chExt cx="0" cy="0"/>
        </a:xfrm>
      </p:grpSpPr>
      <p:pic>
        <p:nvPicPr>
          <p:cNvPr descr="Finding Right &lt;strong&gt;Research&lt;/strong&gt; &lt;strong&gt;Question&lt;/strong&gt;, Academic Paper, Successful Publication" id="148" name="Google Shape;148;p3"/>
          <p:cNvPicPr preferRelativeResize="0"/>
          <p:nvPr/>
        </p:nvPicPr>
        <p:blipFill rotWithShape="1">
          <a:blip r:embed="rId4">
            <a:alphaModFix/>
          </a:blip>
          <a:srcRect b="0" l="0" r="0" t="0"/>
          <a:stretch/>
        </p:blipFill>
        <p:spPr>
          <a:xfrm>
            <a:off x="955950" y="1773375"/>
            <a:ext cx="9975275" cy="3960300"/>
          </a:xfrm>
          <a:prstGeom prst="rect">
            <a:avLst/>
          </a:prstGeom>
          <a:noFill/>
          <a:ln>
            <a:noFill/>
          </a:ln>
        </p:spPr>
      </p:pic>
      <p:sp>
        <p:nvSpPr>
          <p:cNvPr id="149" name="Google Shape;149;p3"/>
          <p:cNvSpPr/>
          <p:nvPr/>
        </p:nvSpPr>
        <p:spPr>
          <a:xfrm>
            <a:off x="3555600" y="1749075"/>
            <a:ext cx="7280100" cy="2912100"/>
          </a:xfrm>
          <a:prstGeom prst="flowChartConnector">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dk1"/>
                </a:solidFill>
                <a:highlight>
                  <a:schemeClr val="lt1"/>
                </a:highlight>
              </a:rPr>
              <a:t>What are the statistical measures of house prices of selected cities in the Bay area in California?</a:t>
            </a:r>
            <a:endParaRPr sz="3000">
              <a:highlight>
                <a:schemeClr val="lt1"/>
              </a:highlight>
            </a:endParaRPr>
          </a:p>
        </p:txBody>
      </p:sp>
      <p:pic>
        <p:nvPicPr>
          <p:cNvPr descr="Empirical &lt;strong&gt;Research&lt;/strong&gt; Methods - TU Delft OCW" id="150" name="Google Shape;150;p3"/>
          <p:cNvPicPr preferRelativeResize="0"/>
          <p:nvPr/>
        </p:nvPicPr>
        <p:blipFill rotWithShape="1">
          <a:blip r:embed="rId5">
            <a:alphaModFix/>
          </a:blip>
          <a:srcRect b="0" l="0" r="0" t="0"/>
          <a:stretch/>
        </p:blipFill>
        <p:spPr>
          <a:xfrm>
            <a:off x="-12900" y="1175"/>
            <a:ext cx="1540450" cy="1071101"/>
          </a:xfrm>
          <a:prstGeom prst="rect">
            <a:avLst/>
          </a:prstGeom>
          <a:noFill/>
          <a:ln>
            <a:noFill/>
          </a:ln>
        </p:spPr>
      </p:pic>
      <p:pic>
        <p:nvPicPr>
          <p:cNvPr descr="3D Bar Graph Meeting | Linkware Freebie Image use it however… | Flickr" id="151" name="Google Shape;151;p3"/>
          <p:cNvPicPr preferRelativeResize="0"/>
          <p:nvPr/>
        </p:nvPicPr>
        <p:blipFill rotWithShape="1">
          <a:blip r:embed="rId6">
            <a:alphaModFix/>
          </a:blip>
          <a:srcRect b="0" l="0" r="0" t="0"/>
          <a:stretch/>
        </p:blipFill>
        <p:spPr>
          <a:xfrm>
            <a:off x="10466150" y="0"/>
            <a:ext cx="1725850" cy="1071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Students 4 Best EvidenceNominal, ordinal, or numerical variables? - Students 4 Best Evidence" id="156" name="Google Shape;156;p4"/>
          <p:cNvPicPr preferRelativeResize="0"/>
          <p:nvPr/>
        </p:nvPicPr>
        <p:blipFill rotWithShape="1">
          <a:blip r:embed="rId3">
            <a:alphaModFix/>
          </a:blip>
          <a:srcRect b="0" l="0" r="0" t="0"/>
          <a:stretch/>
        </p:blipFill>
        <p:spPr>
          <a:xfrm>
            <a:off x="0" y="0"/>
            <a:ext cx="1653400" cy="1065624"/>
          </a:xfrm>
          <a:prstGeom prst="rect">
            <a:avLst/>
          </a:prstGeom>
          <a:noFill/>
          <a:ln>
            <a:noFill/>
          </a:ln>
        </p:spPr>
      </p:pic>
      <p:pic>
        <p:nvPicPr>
          <p:cNvPr descr="Progressive Charlestown: “Man Drills 22 Holes in His Head – AND LIVES!&quot;" id="157" name="Google Shape;157;p4"/>
          <p:cNvPicPr preferRelativeResize="0"/>
          <p:nvPr/>
        </p:nvPicPr>
        <p:blipFill rotWithShape="1">
          <a:blip r:embed="rId4">
            <a:alphaModFix/>
          </a:blip>
          <a:srcRect b="0" l="0" r="0" t="0"/>
          <a:stretch/>
        </p:blipFill>
        <p:spPr>
          <a:xfrm>
            <a:off x="10195025" y="0"/>
            <a:ext cx="1996975" cy="1286775"/>
          </a:xfrm>
          <a:prstGeom prst="rect">
            <a:avLst/>
          </a:prstGeom>
          <a:noFill/>
          <a:ln>
            <a:noFill/>
          </a:ln>
        </p:spPr>
      </p:pic>
      <p:sp>
        <p:nvSpPr>
          <p:cNvPr id="158" name="Google Shape;158;p4"/>
          <p:cNvSpPr txBox="1"/>
          <p:nvPr>
            <p:ph type="title"/>
          </p:nvPr>
        </p:nvSpPr>
        <p:spPr>
          <a:xfrm>
            <a:off x="3429000" y="1173825"/>
            <a:ext cx="4389000" cy="104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Factors and Analysis</a:t>
            </a:r>
            <a:endParaRPr sz="3600"/>
          </a:p>
        </p:txBody>
      </p:sp>
      <p:sp>
        <p:nvSpPr>
          <p:cNvPr id="159" name="Google Shape;159;p4"/>
          <p:cNvSpPr txBox="1"/>
          <p:nvPr>
            <p:ph idx="1" type="body"/>
          </p:nvPr>
        </p:nvSpPr>
        <p:spPr>
          <a:xfrm>
            <a:off x="939025" y="1787125"/>
            <a:ext cx="10909500" cy="44085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Statistical measures: Mean and median house prices.</a:t>
            </a:r>
            <a:endParaRPr/>
          </a:p>
          <a:p>
            <a:pPr indent="-342900" lvl="0" marL="457200" rtl="0" algn="l">
              <a:spcBef>
                <a:spcPts val="0"/>
              </a:spcBef>
              <a:spcAft>
                <a:spcPts val="0"/>
              </a:spcAft>
              <a:buSzPts val="1800"/>
              <a:buChar char="❖"/>
            </a:pPr>
            <a:r>
              <a:rPr lang="en-US"/>
              <a:t>Group by : Selected cities</a:t>
            </a:r>
            <a:endParaRPr/>
          </a:p>
          <a:p>
            <a:pPr indent="-342900" lvl="0" marL="457200" rtl="0" algn="l">
              <a:spcBef>
                <a:spcPts val="0"/>
              </a:spcBef>
              <a:spcAft>
                <a:spcPts val="0"/>
              </a:spcAft>
              <a:buSzPts val="1800"/>
              <a:buChar char="❖"/>
            </a:pPr>
            <a:r>
              <a:rPr lang="en-US"/>
              <a:t>Library used: Matplotlib and Gmaps</a:t>
            </a:r>
            <a:endParaRPr/>
          </a:p>
          <a:p>
            <a:pPr indent="-342900" lvl="0" marL="457200" rtl="0" algn="l">
              <a:spcBef>
                <a:spcPts val="0"/>
              </a:spcBef>
              <a:spcAft>
                <a:spcPts val="0"/>
              </a:spcAft>
              <a:buSzPts val="1800"/>
              <a:buChar char="❖"/>
            </a:pPr>
            <a:r>
              <a:rPr lang="en-US"/>
              <a:t>Two approaches were made to locate the selected cities:</a:t>
            </a:r>
            <a:endParaRPr/>
          </a:p>
          <a:p>
            <a:pPr indent="-342900" lvl="1" marL="914400" rtl="0" algn="l">
              <a:spcBef>
                <a:spcPts val="0"/>
              </a:spcBef>
              <a:spcAft>
                <a:spcPts val="0"/>
              </a:spcAft>
              <a:buSzPts val="1800"/>
              <a:buChar char="➢"/>
            </a:pPr>
            <a:r>
              <a:rPr lang="en-US"/>
              <a:t>matplotlib: cities were plotted over a california map image with x-axis and y-axis as latitude and longitude.</a:t>
            </a:r>
            <a:endParaRPr/>
          </a:p>
          <a:p>
            <a:pPr indent="-342900" lvl="1" marL="914400" rtl="0" algn="l">
              <a:spcBef>
                <a:spcPts val="0"/>
              </a:spcBef>
              <a:spcAft>
                <a:spcPts val="0"/>
              </a:spcAft>
              <a:buSzPts val="1800"/>
              <a:buChar char="➢"/>
            </a:pPr>
            <a:r>
              <a:rPr lang="en-US"/>
              <a:t>gmaps: cities were located over google along with the mean and median house prices after extracting the accurate data for latitude and longitude of selected cities.</a:t>
            </a:r>
            <a:endParaRPr/>
          </a:p>
          <a:p>
            <a:pPr indent="-342900" lvl="0" marL="457200" rtl="0" algn="l">
              <a:spcBef>
                <a:spcPts val="0"/>
              </a:spcBef>
              <a:spcAft>
                <a:spcPts val="0"/>
              </a:spcAft>
              <a:buSzPts val="1800"/>
              <a:buChar char="❖"/>
            </a:pPr>
            <a:r>
              <a:rPr lang="en-US"/>
              <a:t>Graphs:</a:t>
            </a:r>
            <a:endParaRPr/>
          </a:p>
          <a:p>
            <a:pPr indent="-342900" lvl="1" marL="914400" rtl="0" algn="l">
              <a:spcBef>
                <a:spcPts val="0"/>
              </a:spcBef>
              <a:spcAft>
                <a:spcPts val="0"/>
              </a:spcAft>
              <a:buSzPts val="1800"/>
              <a:buChar char="➢"/>
            </a:pPr>
            <a:r>
              <a:rPr lang="en-US"/>
              <a:t>A bar graph was plotted to compare the mean and median house prices of selected cities for better visualization.</a:t>
            </a:r>
            <a:endParaRPr/>
          </a:p>
          <a:p>
            <a:pPr indent="-342900" lvl="1" marL="914400" rtl="0" algn="l">
              <a:spcBef>
                <a:spcPts val="0"/>
              </a:spcBef>
              <a:spcAft>
                <a:spcPts val="0"/>
              </a:spcAft>
              <a:buSzPts val="1800"/>
              <a:buChar char="➢"/>
            </a:pPr>
            <a:r>
              <a:rPr lang="en-US"/>
              <a:t>A multiple box plot was created to compare the minimum, maximum and median house prices of selected cities.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g71694ae125_1_119"/>
          <p:cNvSpPr txBox="1"/>
          <p:nvPr>
            <p:ph type="title"/>
          </p:nvPr>
        </p:nvSpPr>
        <p:spPr>
          <a:xfrm>
            <a:off x="2287050" y="397875"/>
            <a:ext cx="7617900" cy="756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Visualization of cities on png image</a:t>
            </a:r>
            <a:endParaRPr/>
          </a:p>
        </p:txBody>
      </p:sp>
      <p:pic>
        <p:nvPicPr>
          <p:cNvPr id="165" name="Google Shape;165;g71694ae125_1_119"/>
          <p:cNvPicPr preferRelativeResize="0"/>
          <p:nvPr/>
        </p:nvPicPr>
        <p:blipFill>
          <a:blip r:embed="rId3">
            <a:alphaModFix/>
          </a:blip>
          <a:stretch>
            <a:fillRect/>
          </a:stretch>
        </p:blipFill>
        <p:spPr>
          <a:xfrm>
            <a:off x="1361050" y="1044575"/>
            <a:ext cx="9685601" cy="5813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g71694ae125_1_129"/>
          <p:cNvPicPr preferRelativeResize="0"/>
          <p:nvPr/>
        </p:nvPicPr>
        <p:blipFill>
          <a:blip r:embed="rId3">
            <a:alphaModFix/>
          </a:blip>
          <a:stretch>
            <a:fillRect/>
          </a:stretch>
        </p:blipFill>
        <p:spPr>
          <a:xfrm>
            <a:off x="0" y="1065625"/>
            <a:ext cx="12191999" cy="5792374"/>
          </a:xfrm>
          <a:prstGeom prst="rect">
            <a:avLst/>
          </a:prstGeom>
          <a:noFill/>
          <a:ln>
            <a:noFill/>
          </a:ln>
        </p:spPr>
      </p:pic>
      <p:sp>
        <p:nvSpPr>
          <p:cNvPr id="171" name="Google Shape;171;g71694ae125_1_129"/>
          <p:cNvSpPr txBox="1"/>
          <p:nvPr>
            <p:ph type="title"/>
          </p:nvPr>
        </p:nvSpPr>
        <p:spPr>
          <a:xfrm>
            <a:off x="2120700" y="143875"/>
            <a:ext cx="7913100" cy="77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Visualization of selected cities on google maps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2020-03-09T23:04:03Z</dcterms:created>
  <dc:creator>Anshika Sharma</dc:creator>
</cp:coreProperties>
</file>